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16" r:id="rId4"/>
  </p:sldMasterIdLst>
  <p:notesMasterIdLst>
    <p:notesMasterId r:id="rId28"/>
  </p:notesMasterIdLst>
  <p:sldIdLst>
    <p:sldId id="295" r:id="rId5"/>
    <p:sldId id="259" r:id="rId6"/>
    <p:sldId id="260" r:id="rId7"/>
    <p:sldId id="365" r:id="rId8"/>
    <p:sldId id="293" r:id="rId9"/>
    <p:sldId id="296" r:id="rId10"/>
    <p:sldId id="262" r:id="rId11"/>
    <p:sldId id="370" r:id="rId12"/>
    <p:sldId id="280" r:id="rId13"/>
    <p:sldId id="390" r:id="rId14"/>
    <p:sldId id="272" r:id="rId15"/>
    <p:sldId id="304" r:id="rId16"/>
    <p:sldId id="392" r:id="rId17"/>
    <p:sldId id="305" r:id="rId18"/>
    <p:sldId id="391" r:id="rId19"/>
    <p:sldId id="357" r:id="rId20"/>
    <p:sldId id="358" r:id="rId21"/>
    <p:sldId id="389" r:id="rId22"/>
    <p:sldId id="278" r:id="rId23"/>
    <p:sldId id="368" r:id="rId24"/>
    <p:sldId id="274" r:id="rId25"/>
    <p:sldId id="360" r:id="rId26"/>
    <p:sldId id="279" r:id="rId27"/>
  </p:sldIdLst>
  <p:sldSz cx="12192000" cy="6858000"/>
  <p:notesSz cx="6858000" cy="9144000"/>
  <p:embeddedFontLst>
    <p:embeddedFont>
      <p:font typeface="Lato Light" panose="020F0502020204030203" pitchFamily="34" charset="0"/>
      <p:regular r:id="rId29"/>
      <p:italic r:id="rId30"/>
    </p:embeddedFont>
    <p:embeddedFont>
      <p:font typeface="Titillium" panose="020B0604020202020204" charset="0"/>
      <p:regular r:id="rId31"/>
      <p:bold r:id="rId32"/>
      <p:italic r:id="rId33"/>
      <p:boldItalic r:id="rId34"/>
    </p:embeddedFont>
    <p:embeddedFont>
      <p:font typeface="Titillium Bd" panose="00000800000000000000" charset="0"/>
      <p:bold r:id="rId35"/>
      <p:italic r:id="rId36"/>
      <p:boldItalic r:id="rId37"/>
    </p:embeddedFont>
    <p:embeddedFont>
      <p:font typeface="Titillium Web" panose="00000500000000000000" pitchFamily="2" charset="0"/>
      <p:regular r:id="rId38"/>
      <p:bold r:id="rId39"/>
      <p:italic r:id="rId40"/>
      <p:boldItalic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4D0937-8051-1FD6-E867-F4477CDD4007}" name="Marta Kaczmarek" initials="MK" userId="S::marta.kaczmarek_eithealth.eu#ext#@eit.europa.eu::d4265ace-14d1-49c2-bd8e-c354717e246a" providerId="AD"/>
  <p188:author id="{13D858A2-EB1A-75D2-6304-6A4D59A0BEA7}" name="Evelin Szász" initials="" userId="S::evelin.szasz@eithealth.eu::8fc6af1c-c30b-4900-ac33-14efbd3de42d" providerId="AD"/>
  <p188:author id="{9D753ADD-DFCA-B4C7-0406-43817BE1D66A}" name="Olga Kozlitina" initials="OK" userId="S::olga.kozlitina@eithealth.eu::46896c08-8c86-4bfa-81e9-4e37877c449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5E0"/>
    <a:srgbClr val="6AB745"/>
    <a:srgbClr val="EE4D9B"/>
    <a:srgbClr val="4F137B"/>
    <a:srgbClr val="256FBA"/>
    <a:srgbClr val="1B4DA2"/>
    <a:srgbClr val="C9E08E"/>
    <a:srgbClr val="BFE5DC"/>
    <a:srgbClr val="12367F"/>
    <a:srgbClr val="8AC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3DF3A9-B523-4A3E-0416-BF123F2B04D6}" v="62" dt="2026-05-04T11:20:58.4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1.fntdata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1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9DD5D-FB49-481E-966F-0C83EA549B17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50A1E-BA4A-4C4D-9B64-EC33B21105C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693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7611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D3568-86C8-50BF-B8CB-E462E1E3B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0E5F89-288B-A7D7-3A68-A543E9382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C18219-A564-571F-77AC-0294892CA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0314C-253A-5462-23C6-0A8133CB2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050A1E-BA4A-4C4D-9B64-EC33B21105C2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15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0555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BACE4-D0B5-BC52-2A23-367360249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EC3804-80B4-3F54-FBCF-526C2D3AC0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717CFF-D46A-55E2-EC39-C39FC998FC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72BB4A-AF89-40E2-94C1-CF874117AA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050A1E-BA4A-4C4D-9B64-EC33B21105C2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94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595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9E165-50CC-64D4-14DD-918E9191E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2C1AA-52B7-971E-5DD3-7D21CB398A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1EFA0F-AB37-BDAB-5AC6-3CBD4CF57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FC45DC-F50F-5F5F-6028-C68EA6F204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626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514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6963E-F99C-8588-63EE-930CB3330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80BB4A-FCAE-CEEB-E701-85DB751D3C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81961B-1278-AF2E-A868-FE9387649D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83A22-EF80-7A82-7C5C-51B95A64C2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9137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DB40F-B34F-9300-1489-79C6E6DF1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BE5D35-2270-529F-B8A1-597A0F6B0F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3FB9F4-BD5B-8398-8748-B41CF2AD7F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F3646-C48E-DF39-4788-534C03FD10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8824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BEA70-DEDE-77A4-25C6-CA4000F99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EBFD46-4E77-A531-9446-4148A043E6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699E1-32BF-BE94-BCC8-5D0D8F0F87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274D16-50B0-A851-0DF9-36A606179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50A1E-BA4A-4C4D-9B64-EC33B21105C2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103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5384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9998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0750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E44997AB-5D7C-EDD5-41CB-E01779F941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315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 zaokrąglonym rogiem 6">
            <a:extLst>
              <a:ext uri="{FF2B5EF4-FFF2-40B4-BE49-F238E27FC236}">
                <a16:creationId xmlns:a16="http://schemas.microsoft.com/office/drawing/2014/main" id="{A303B1FD-CA32-02A2-E0C1-E9FAC1B9CBCF}"/>
              </a:ext>
            </a:extLst>
          </p:cNvPr>
          <p:cNvSpPr/>
          <p:nvPr userDrawn="1"/>
        </p:nvSpPr>
        <p:spPr>
          <a:xfrm flipH="1">
            <a:off x="0" y="5935579"/>
            <a:ext cx="12192000" cy="922420"/>
          </a:xfrm>
          <a:prstGeom prst="round1Rect">
            <a:avLst/>
          </a:prstGeom>
          <a:gradFill flip="none" rotWithShape="0">
            <a:gsLst>
              <a:gs pos="83000">
                <a:srgbClr val="031241"/>
              </a:gs>
              <a:gs pos="0">
                <a:srgbClr val="034E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956144E4-9FD7-E1E3-9F37-62BEF8C4E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13" y="6056662"/>
            <a:ext cx="3130553" cy="64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3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559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5077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414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343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427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0269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426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8345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1984B-211F-DC48-AD5D-4B36FAFD6910}" type="datetimeFigureOut">
              <a:rPr lang="pl-PL" smtClean="0"/>
              <a:t>07.05.2026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82D8E-C4BD-1A49-9B72-A8608038B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13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itjumpstarter.e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hyperlink" Target="https://eitjumpstarter.eu/registration/" TargetMode="Externa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9.jp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g"/><Relationship Id="rId5" Type="http://schemas.openxmlformats.org/officeDocument/2006/relationships/image" Target="../media/image1.pn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seenergy.tech/" TargetMode="Externa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0" Type="http://schemas.openxmlformats.org/officeDocument/2006/relationships/image" Target="../media/image51.jpg"/><Relationship Id="rId4" Type="http://schemas.openxmlformats.org/officeDocument/2006/relationships/image" Target="../media/image45.jpeg"/><Relationship Id="rId9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jpeg"/><Relationship Id="rId11" Type="http://schemas.openxmlformats.org/officeDocument/2006/relationships/image" Target="../media/image62.png"/><Relationship Id="rId5" Type="http://schemas.openxmlformats.org/officeDocument/2006/relationships/image" Target="../media/image56.jpeg"/><Relationship Id="rId10" Type="http://schemas.openxmlformats.org/officeDocument/2006/relationships/image" Target="../media/image61.pn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holding a large check&#10;&#10;AI-generated content may be incorrect.">
            <a:extLst>
              <a:ext uri="{FF2B5EF4-FFF2-40B4-BE49-F238E27FC236}">
                <a16:creationId xmlns:a16="http://schemas.microsoft.com/office/drawing/2014/main" id="{3AC09EF8-4C29-B556-70E9-EBBC22B8F0A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8131967"/>
          </a:xfrm>
          <a:prstGeom prst="rect">
            <a:avLst/>
          </a:prstGeom>
        </p:spPr>
      </p:pic>
      <p:sp>
        <p:nvSpPr>
          <p:cNvPr id="3" name="TextBox 18">
            <a:extLst>
              <a:ext uri="{FF2B5EF4-FFF2-40B4-BE49-F238E27FC236}">
                <a16:creationId xmlns:a16="http://schemas.microsoft.com/office/drawing/2014/main" id="{B743F21F-5AFF-F3C4-0181-BD24DDE08930}"/>
              </a:ext>
            </a:extLst>
          </p:cNvPr>
          <p:cNvSpPr txBox="1"/>
          <p:nvPr/>
        </p:nvSpPr>
        <p:spPr>
          <a:xfrm>
            <a:off x="14752" y="6488668"/>
            <a:ext cx="4296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err="1">
                <a:solidFill>
                  <a:schemeClr val="accent6"/>
                </a:solidFill>
                <a:latin typeface="Titillium Web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eitjumpstarter.eu</a:t>
            </a:r>
            <a:endParaRPr lang="en-GB" i="1">
              <a:solidFill>
                <a:schemeClr val="accent6"/>
              </a:solidFill>
              <a:latin typeface="Titillium Web" pitchFamily="2" charset="0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BAFB2C05-D166-ECD9-4C4F-8C4485441FB0}"/>
              </a:ext>
            </a:extLst>
          </p:cNvPr>
          <p:cNvSpPr txBox="1"/>
          <p:nvPr/>
        </p:nvSpPr>
        <p:spPr>
          <a:xfrm>
            <a:off x="976983" y="3168223"/>
            <a:ext cx="4745985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noProof="0" dirty="0">
                <a:solidFill>
                  <a:schemeClr val="bg1"/>
                </a:solidFill>
                <a:latin typeface="Titillium Bd"/>
              </a:rPr>
              <a:t>EIT Jumpstarter: </a:t>
            </a:r>
          </a:p>
          <a:p>
            <a:r>
              <a:rPr lang="en-GB" sz="3600" noProof="0" dirty="0">
                <a:solidFill>
                  <a:schemeClr val="bg1"/>
                </a:solidFill>
                <a:latin typeface="Titillium Bd"/>
              </a:rPr>
              <a:t>The European</a:t>
            </a:r>
            <a:r>
              <a:rPr lang="en-GB" sz="3600" noProof="0" dirty="0">
                <a:solidFill>
                  <a:schemeClr val="bg1"/>
                </a:solidFill>
                <a:latin typeface="Titillium Bd" panose="00000800000000000000" pitchFamily="2" charset="0"/>
              </a:rPr>
              <a:t> </a:t>
            </a:r>
          </a:p>
          <a:p>
            <a:r>
              <a:rPr lang="en-GB" sz="3600" noProof="0" dirty="0">
                <a:solidFill>
                  <a:schemeClr val="bg1"/>
                </a:solidFill>
                <a:latin typeface="Titillium Bd"/>
              </a:rPr>
              <a:t>Pre-acceleration Programme </a:t>
            </a:r>
          </a:p>
        </p:txBody>
      </p:sp>
      <p:pic>
        <p:nvPicPr>
          <p:cNvPr id="2" name="Obraz 1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52AD56C7-2B77-FB34-7DD2-DACC49521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698" y="1228442"/>
            <a:ext cx="7792605" cy="161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80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EC94B-D51B-B74A-23DF-766D2616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Obraz 1">
            <a:extLst>
              <a:ext uri="{FF2B5EF4-FFF2-40B4-BE49-F238E27FC236}">
                <a16:creationId xmlns:a16="http://schemas.microsoft.com/office/drawing/2014/main" id="{FF5C9039-C4D2-AFFF-5071-4BD6C561287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"/>
          </a:blip>
          <a:stretch>
            <a:fillRect/>
          </a:stretch>
        </p:blipFill>
        <p:spPr>
          <a:xfrm>
            <a:off x="2604541" y="0"/>
            <a:ext cx="6982918" cy="6858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FEE54554-5AB6-3F90-6BF9-08A60E2391DF}"/>
              </a:ext>
            </a:extLst>
          </p:cNvPr>
          <p:cNvSpPr/>
          <p:nvPr/>
        </p:nvSpPr>
        <p:spPr>
          <a:xfrm rot="5400000">
            <a:off x="831154" y="4154360"/>
            <a:ext cx="339076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A9DB3CC1-55FF-B985-FBD3-0F070F2A7A1A}"/>
              </a:ext>
            </a:extLst>
          </p:cNvPr>
          <p:cNvSpPr/>
          <p:nvPr/>
        </p:nvSpPr>
        <p:spPr>
          <a:xfrm rot="5400000" flipV="1">
            <a:off x="1212907" y="2868875"/>
            <a:ext cx="1080000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16C084B5-4E0D-9102-8770-61FF528EA9DC}"/>
              </a:ext>
            </a:extLst>
          </p:cNvPr>
          <p:cNvSpPr/>
          <p:nvPr/>
        </p:nvSpPr>
        <p:spPr>
          <a:xfrm>
            <a:off x="1496654" y="3417527"/>
            <a:ext cx="10188000" cy="0"/>
          </a:xfrm>
          <a:prstGeom prst="line">
            <a:avLst/>
          </a:prstGeom>
          <a:ln w="19050" cap="rnd">
            <a:solidFill>
              <a:schemeClr val="bg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3" name="Group 9">
            <a:extLst>
              <a:ext uri="{FF2B5EF4-FFF2-40B4-BE49-F238E27FC236}">
                <a16:creationId xmlns:a16="http://schemas.microsoft.com/office/drawing/2014/main" id="{9682E64A-6BEC-692F-500D-BE328E391ED9}"/>
              </a:ext>
            </a:extLst>
          </p:cNvPr>
          <p:cNvGrpSpPr>
            <a:grpSpLocks noChangeAspect="1"/>
          </p:cNvGrpSpPr>
          <p:nvPr/>
        </p:nvGrpSpPr>
        <p:grpSpPr>
          <a:xfrm>
            <a:off x="433118" y="2850501"/>
            <a:ext cx="1134053" cy="1134053"/>
            <a:chOff x="0" y="0"/>
            <a:chExt cx="495300" cy="495300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9C0AC782-87E5-4CDA-6B14-05D57BEEBF29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6AB745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C2F1BB0B-9983-A6D2-D33B-5152C8033EE6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EFF5E0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8C5C227F-AFF8-1962-90C3-1C0A40B1856F}"/>
              </a:ext>
            </a:extLst>
          </p:cNvPr>
          <p:cNvGrpSpPr>
            <a:grpSpLocks noChangeAspect="1"/>
          </p:cNvGrpSpPr>
          <p:nvPr/>
        </p:nvGrpSpPr>
        <p:grpSpPr>
          <a:xfrm>
            <a:off x="3840542" y="2850501"/>
            <a:ext cx="1134053" cy="1134053"/>
            <a:chOff x="0" y="0"/>
            <a:chExt cx="495300" cy="495300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191EDCF3-CCDA-4C69-77A8-BDEFB47B1A90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6AB745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434F44DA-76DF-7195-132F-4BDB7FFED0D8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EFF5E0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638999B3-C997-CC82-6AEB-E106A94A28E0}"/>
              </a:ext>
            </a:extLst>
          </p:cNvPr>
          <p:cNvGrpSpPr>
            <a:grpSpLocks noChangeAspect="1"/>
          </p:cNvGrpSpPr>
          <p:nvPr/>
        </p:nvGrpSpPr>
        <p:grpSpPr>
          <a:xfrm>
            <a:off x="2141219" y="2850501"/>
            <a:ext cx="1134053" cy="1134053"/>
            <a:chOff x="0" y="0"/>
            <a:chExt cx="495300" cy="495300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4EC8E34C-3815-27AE-4D90-68CCA36B1400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EE4D9B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16A46A4C-9104-9301-D4C4-65D5A3C3315D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0434F2ED-1DE8-C47A-8F48-F27D9AF97A76}"/>
              </a:ext>
            </a:extLst>
          </p:cNvPr>
          <p:cNvGrpSpPr>
            <a:grpSpLocks noChangeAspect="1"/>
          </p:cNvGrpSpPr>
          <p:nvPr/>
        </p:nvGrpSpPr>
        <p:grpSpPr>
          <a:xfrm>
            <a:off x="5539865" y="2850501"/>
            <a:ext cx="1134053" cy="1134053"/>
            <a:chOff x="0" y="0"/>
            <a:chExt cx="495300" cy="495300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5C9820EE-E429-042D-450D-5F3EA584569D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E74393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7C73D94-22DB-B276-248B-45830CC0663B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Group 21">
            <a:extLst>
              <a:ext uri="{FF2B5EF4-FFF2-40B4-BE49-F238E27FC236}">
                <a16:creationId xmlns:a16="http://schemas.microsoft.com/office/drawing/2014/main" id="{33409DE7-8AC5-58B7-16CB-9DB4D204AA80}"/>
              </a:ext>
            </a:extLst>
          </p:cNvPr>
          <p:cNvGrpSpPr>
            <a:grpSpLocks noChangeAspect="1"/>
          </p:cNvGrpSpPr>
          <p:nvPr/>
        </p:nvGrpSpPr>
        <p:grpSpPr>
          <a:xfrm>
            <a:off x="7239188" y="2850501"/>
            <a:ext cx="1134053" cy="1134053"/>
            <a:chOff x="0" y="0"/>
            <a:chExt cx="495300" cy="495300"/>
          </a:xfrm>
        </p:grpSpPr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D32F4A5-C44C-E400-70F9-A5C5703C7F0C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6AB745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E5D8C7AF-F7C4-9945-E428-FFAF6605CE3D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EFF5E0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TextBox 26">
            <a:extLst>
              <a:ext uri="{FF2B5EF4-FFF2-40B4-BE49-F238E27FC236}">
                <a16:creationId xmlns:a16="http://schemas.microsoft.com/office/drawing/2014/main" id="{FCAF983C-2FAD-5466-6EFC-591BBAB66FB3}"/>
              </a:ext>
            </a:extLst>
          </p:cNvPr>
          <p:cNvSpPr txBox="1"/>
          <p:nvPr/>
        </p:nvSpPr>
        <p:spPr>
          <a:xfrm>
            <a:off x="433118" y="4480622"/>
            <a:ext cx="1319789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spc="75">
                <a:solidFill>
                  <a:srgbClr val="EFF5E0"/>
                </a:solidFill>
                <a:latin typeface="Calibri"/>
                <a:ea typeface="Kollektif Bold"/>
                <a:cs typeface="Calibri"/>
                <a:sym typeface="Kollektif Bold"/>
              </a:rPr>
              <a:t>March</a:t>
            </a:r>
            <a:r>
              <a:rPr kumimoji="0" lang="en-US" sz="1400" b="1" i="0" u="none" strike="noStrike" kern="1200" cap="none" spc="75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/>
                <a:ea typeface="Kollektif Bold"/>
                <a:cs typeface="Calibri"/>
                <a:sym typeface="Kollektif Bold"/>
              </a:rPr>
              <a:t> - </a:t>
            </a:r>
            <a:r>
              <a:rPr lang="en-US" sz="1400" b="1" spc="75">
                <a:solidFill>
                  <a:srgbClr val="EFF5E0"/>
                </a:solidFill>
                <a:latin typeface="Calibri"/>
                <a:ea typeface="Kollektif Bold"/>
                <a:cs typeface="Calibri"/>
                <a:sym typeface="Kollektif Bold"/>
              </a:rPr>
              <a:t>May</a:t>
            </a:r>
            <a:endParaRPr lang="en-US" sz="1400" b="1" i="0" u="none" strike="noStrike" kern="1200" cap="none" spc="75" normalizeH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/>
              <a:ea typeface="Kollektif Bold"/>
              <a:cs typeface="Calibri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id="{5966AF5B-CD4E-ADE4-7A37-FDB9493D1B61}"/>
              </a:ext>
            </a:extLst>
          </p:cNvPr>
          <p:cNvSpPr txBox="1"/>
          <p:nvPr/>
        </p:nvSpPr>
        <p:spPr>
          <a:xfrm>
            <a:off x="437160" y="3199597"/>
            <a:ext cx="1125969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 pitchFamily="2" charset="77"/>
                <a:ea typeface="Kollektif Bold"/>
                <a:cs typeface="Kollektif Bold"/>
                <a:sym typeface="Kollektif Bold"/>
              </a:rPr>
              <a:t>Application period</a:t>
            </a:r>
          </a:p>
        </p:txBody>
      </p:sp>
      <p:grpSp>
        <p:nvGrpSpPr>
          <p:cNvPr id="47" name="Group 18">
            <a:extLst>
              <a:ext uri="{FF2B5EF4-FFF2-40B4-BE49-F238E27FC236}">
                <a16:creationId xmlns:a16="http://schemas.microsoft.com/office/drawing/2014/main" id="{168DCE97-545A-EC4A-8DE6-17E9EFDD66F3}"/>
              </a:ext>
            </a:extLst>
          </p:cNvPr>
          <p:cNvGrpSpPr>
            <a:grpSpLocks noChangeAspect="1"/>
          </p:cNvGrpSpPr>
          <p:nvPr/>
        </p:nvGrpSpPr>
        <p:grpSpPr>
          <a:xfrm>
            <a:off x="8938511" y="2850501"/>
            <a:ext cx="1134053" cy="1134053"/>
            <a:chOff x="0" y="0"/>
            <a:chExt cx="495300" cy="495300"/>
          </a:xfrm>
        </p:grpSpPr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59D6C557-4BAD-AA66-DAA8-01644E962BC2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EE4D9B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B6662422-0BAA-D67F-3A15-D497BAC0F870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41B189A3-1AE9-A66C-FA20-BF393BC2324F}"/>
              </a:ext>
            </a:extLst>
          </p:cNvPr>
          <p:cNvGrpSpPr>
            <a:grpSpLocks noChangeAspect="1"/>
          </p:cNvGrpSpPr>
          <p:nvPr/>
        </p:nvGrpSpPr>
        <p:grpSpPr>
          <a:xfrm>
            <a:off x="10637836" y="2850501"/>
            <a:ext cx="1134053" cy="1134053"/>
            <a:chOff x="0" y="0"/>
            <a:chExt cx="495300" cy="495300"/>
          </a:xfrm>
        </p:grpSpPr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A3EF7F07-83EB-6939-0350-3F6CEBD667CB}"/>
                </a:ext>
              </a:extLst>
            </p:cNvPr>
            <p:cNvSpPr/>
            <p:nvPr/>
          </p:nvSpPr>
          <p:spPr>
            <a:xfrm>
              <a:off x="0" y="0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490" y="0"/>
                    <a:pt x="0" y="110490"/>
                    <a:pt x="0" y="247650"/>
                  </a:cubicBezTo>
                  <a:cubicBezTo>
                    <a:pt x="0" y="384810"/>
                    <a:pt x="110490" y="495300"/>
                    <a:pt x="247650" y="495300"/>
                  </a:cubicBezTo>
                  <a:cubicBezTo>
                    <a:pt x="383540" y="495300"/>
                    <a:pt x="495300" y="384810"/>
                    <a:pt x="495300" y="247650"/>
                  </a:cubicBezTo>
                  <a:cubicBezTo>
                    <a:pt x="495300" y="110490"/>
                    <a:pt x="383540" y="0"/>
                    <a:pt x="247650" y="0"/>
                  </a:cubicBezTo>
                  <a:close/>
                  <a:moveTo>
                    <a:pt x="247650" y="457200"/>
                  </a:moveTo>
                  <a:cubicBezTo>
                    <a:pt x="132080" y="457200"/>
                    <a:pt x="38100" y="363220"/>
                    <a:pt x="38100" y="247650"/>
                  </a:cubicBezTo>
                  <a:cubicBezTo>
                    <a:pt x="38100" y="132080"/>
                    <a:pt x="132080" y="38100"/>
                    <a:pt x="247650" y="38100"/>
                  </a:cubicBezTo>
                  <a:cubicBezTo>
                    <a:pt x="363220" y="38100"/>
                    <a:pt x="457200" y="132080"/>
                    <a:pt x="457200" y="247650"/>
                  </a:cubicBezTo>
                  <a:cubicBezTo>
                    <a:pt x="457200" y="363220"/>
                    <a:pt x="363220" y="457200"/>
                    <a:pt x="247650" y="457200"/>
                  </a:cubicBezTo>
                  <a:close/>
                </a:path>
              </a:pathLst>
            </a:custGeom>
            <a:solidFill>
              <a:srgbClr val="6AB745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id="{0E87B133-6EB4-BB41-3268-2C70EA06A8A4}"/>
                </a:ext>
              </a:extLst>
            </p:cNvPr>
            <p:cNvSpPr/>
            <p:nvPr/>
          </p:nvSpPr>
          <p:spPr>
            <a:xfrm>
              <a:off x="38100" y="38100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980" y="0"/>
                    <a:pt x="0" y="93980"/>
                    <a:pt x="0" y="209550"/>
                  </a:cubicBezTo>
                  <a:cubicBezTo>
                    <a:pt x="0" y="325120"/>
                    <a:pt x="93980" y="419100"/>
                    <a:pt x="209550" y="419100"/>
                  </a:cubicBezTo>
                  <a:cubicBezTo>
                    <a:pt x="325120" y="419100"/>
                    <a:pt x="419100" y="325120"/>
                    <a:pt x="419100" y="209550"/>
                  </a:cubicBezTo>
                  <a:cubicBezTo>
                    <a:pt x="419100" y="93980"/>
                    <a:pt x="325120" y="0"/>
                    <a:pt x="209550" y="0"/>
                  </a:cubicBezTo>
                  <a:close/>
                </a:path>
              </a:pathLst>
            </a:custGeom>
            <a:solidFill>
              <a:srgbClr val="EFF5E0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5" name="TextBox 27">
            <a:extLst>
              <a:ext uri="{FF2B5EF4-FFF2-40B4-BE49-F238E27FC236}">
                <a16:creationId xmlns:a16="http://schemas.microsoft.com/office/drawing/2014/main" id="{73662847-E5D2-22E0-8B0B-773211A7037F}"/>
              </a:ext>
            </a:extLst>
          </p:cNvPr>
          <p:cNvSpPr txBox="1"/>
          <p:nvPr/>
        </p:nvSpPr>
        <p:spPr>
          <a:xfrm>
            <a:off x="2228453" y="3199597"/>
            <a:ext cx="959584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 pitchFamily="2" charset="77"/>
                <a:ea typeface="Kollektif Bold"/>
                <a:cs typeface="Kollektif Bold"/>
                <a:sym typeface="Kollektif Bold"/>
              </a:rPr>
              <a:t>Online Bootcamps</a:t>
            </a:r>
          </a:p>
        </p:txBody>
      </p:sp>
      <p:sp>
        <p:nvSpPr>
          <p:cNvPr id="67" name="AutoShape 4">
            <a:extLst>
              <a:ext uri="{FF2B5EF4-FFF2-40B4-BE49-F238E27FC236}">
                <a16:creationId xmlns:a16="http://schemas.microsoft.com/office/drawing/2014/main" id="{A472D667-11A1-300F-546E-F33A628533CF}"/>
              </a:ext>
            </a:extLst>
          </p:cNvPr>
          <p:cNvSpPr/>
          <p:nvPr/>
        </p:nvSpPr>
        <p:spPr>
          <a:xfrm rot="5400000">
            <a:off x="2532954" y="4154360"/>
            <a:ext cx="339076" cy="0"/>
          </a:xfrm>
          <a:prstGeom prst="line">
            <a:avLst/>
          </a:prstGeom>
          <a:ln w="19050" cap="rnd">
            <a:solidFill>
              <a:schemeClr val="bg1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TextBox 6">
            <a:extLst>
              <a:ext uri="{FF2B5EF4-FFF2-40B4-BE49-F238E27FC236}">
                <a16:creationId xmlns:a16="http://schemas.microsoft.com/office/drawing/2014/main" id="{003CA763-CCE4-B166-6657-866447FA0D7E}"/>
              </a:ext>
            </a:extLst>
          </p:cNvPr>
          <p:cNvSpPr txBox="1"/>
          <p:nvPr/>
        </p:nvSpPr>
        <p:spPr>
          <a:xfrm>
            <a:off x="453254" y="435573"/>
            <a:ext cx="9605146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EIT Jumpstarter </a:t>
            </a:r>
            <a:r>
              <a:rPr lang="en-GB" sz="3200" b="1" noProof="1">
                <a:solidFill>
                  <a:prstClr val="white"/>
                </a:solidFill>
                <a:latin typeface="Titillium"/>
                <a:ea typeface="Calibri"/>
                <a:cs typeface="Calibri"/>
              </a:rPr>
              <a:t>2026</a:t>
            </a:r>
            <a:r>
              <a:rPr kumimoji="0" lang="en-GB" sz="3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 timeline</a:t>
            </a:r>
          </a:p>
        </p:txBody>
      </p:sp>
      <p:sp>
        <p:nvSpPr>
          <p:cNvPr id="69" name="TextBox 26">
            <a:extLst>
              <a:ext uri="{FF2B5EF4-FFF2-40B4-BE49-F238E27FC236}">
                <a16:creationId xmlns:a16="http://schemas.microsoft.com/office/drawing/2014/main" id="{42458939-E164-9C78-7226-46B59871A214}"/>
              </a:ext>
            </a:extLst>
          </p:cNvPr>
          <p:cNvSpPr txBox="1"/>
          <p:nvPr/>
        </p:nvSpPr>
        <p:spPr>
          <a:xfrm>
            <a:off x="2141219" y="4480622"/>
            <a:ext cx="1319789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75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May - June</a:t>
            </a:r>
          </a:p>
        </p:txBody>
      </p:sp>
      <p:sp>
        <p:nvSpPr>
          <p:cNvPr id="70" name="TextBox 36">
            <a:extLst>
              <a:ext uri="{FF2B5EF4-FFF2-40B4-BE49-F238E27FC236}">
                <a16:creationId xmlns:a16="http://schemas.microsoft.com/office/drawing/2014/main" id="{7594DDB5-B248-A30D-B153-0817BADACA82}"/>
              </a:ext>
            </a:extLst>
          </p:cNvPr>
          <p:cNvSpPr txBox="1"/>
          <p:nvPr/>
        </p:nvSpPr>
        <p:spPr>
          <a:xfrm>
            <a:off x="2141219" y="4928733"/>
            <a:ext cx="1306732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135255" marR="0" lvl="0" indent="-135255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15 hours in total</a:t>
            </a:r>
            <a:endParaRPr lang="pl-PL"/>
          </a:p>
          <a:p>
            <a:pPr marL="135255" indent="-135255"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Calibri"/>
                <a:sym typeface="Kollektif"/>
              </a:rPr>
              <a:t>Online modules</a:t>
            </a:r>
            <a:endParaRPr lang="en-US" sz="1200" b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24CD2AEB-2AF6-1777-F7B6-C1699FE1E8AE}"/>
              </a:ext>
            </a:extLst>
          </p:cNvPr>
          <p:cNvSpPr/>
          <p:nvPr/>
        </p:nvSpPr>
        <p:spPr>
          <a:xfrm>
            <a:off x="1169093" y="2074545"/>
            <a:ext cx="1129008" cy="378247"/>
          </a:xfrm>
          <a:prstGeom prst="roundRect">
            <a:avLst/>
          </a:prstGeom>
          <a:solidFill>
            <a:srgbClr val="EFF5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solidFill>
                  <a:prstClr val="black"/>
                </a:solidFill>
                <a:latin typeface="Calibri" panose="020F0502020204030204"/>
              </a:rPr>
              <a:t>162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teams</a:t>
            </a: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Box 27">
            <a:extLst>
              <a:ext uri="{FF2B5EF4-FFF2-40B4-BE49-F238E27FC236}">
                <a16:creationId xmlns:a16="http://schemas.microsoft.com/office/drawing/2014/main" id="{A784EE1F-BB1A-32B3-59AA-24B82DE4966B}"/>
              </a:ext>
            </a:extLst>
          </p:cNvPr>
          <p:cNvSpPr txBox="1"/>
          <p:nvPr/>
        </p:nvSpPr>
        <p:spPr>
          <a:xfrm>
            <a:off x="3973595" y="3199597"/>
            <a:ext cx="855756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 pitchFamily="2" charset="77"/>
                <a:ea typeface="Kollektif Bold"/>
                <a:cs typeface="Kollektif Bold"/>
                <a:sym typeface="Kollektif Bold"/>
              </a:rPr>
              <a:t>Online Pitch Day</a:t>
            </a:r>
          </a:p>
        </p:txBody>
      </p:sp>
      <p:sp>
        <p:nvSpPr>
          <p:cNvPr id="74" name="TextBox 26">
            <a:extLst>
              <a:ext uri="{FF2B5EF4-FFF2-40B4-BE49-F238E27FC236}">
                <a16:creationId xmlns:a16="http://schemas.microsoft.com/office/drawing/2014/main" id="{4EC12F29-3624-FEC4-F354-82FA6854A3FD}"/>
              </a:ext>
            </a:extLst>
          </p:cNvPr>
          <p:cNvSpPr txBox="1"/>
          <p:nvPr/>
        </p:nvSpPr>
        <p:spPr>
          <a:xfrm>
            <a:off x="3845821" y="4480622"/>
            <a:ext cx="1319789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75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June - July</a:t>
            </a:r>
          </a:p>
        </p:txBody>
      </p:sp>
      <p:sp>
        <p:nvSpPr>
          <p:cNvPr id="75" name="TextBox 36">
            <a:extLst>
              <a:ext uri="{FF2B5EF4-FFF2-40B4-BE49-F238E27FC236}">
                <a16:creationId xmlns:a16="http://schemas.microsoft.com/office/drawing/2014/main" id="{215756CB-5F8A-8C11-B949-5AD4DB5CD83F}"/>
              </a:ext>
            </a:extLst>
          </p:cNvPr>
          <p:cNvSpPr txBox="1"/>
          <p:nvPr/>
        </p:nvSpPr>
        <p:spPr>
          <a:xfrm>
            <a:off x="3845821" y="4928733"/>
            <a:ext cx="1223102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Pitch and answer the jury’s questions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Kollektif"/>
            </a:endParaRPr>
          </a:p>
        </p:txBody>
      </p:sp>
      <p:sp>
        <p:nvSpPr>
          <p:cNvPr id="76" name="AutoShape 6">
            <a:extLst>
              <a:ext uri="{FF2B5EF4-FFF2-40B4-BE49-F238E27FC236}">
                <a16:creationId xmlns:a16="http://schemas.microsoft.com/office/drawing/2014/main" id="{710CDF56-7BCE-2EB6-5473-2E44601285BF}"/>
              </a:ext>
            </a:extLst>
          </p:cNvPr>
          <p:cNvSpPr/>
          <p:nvPr/>
        </p:nvSpPr>
        <p:spPr>
          <a:xfrm rot="5400000" flipV="1">
            <a:off x="4625610" y="2869655"/>
            <a:ext cx="1080000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Box 27">
            <a:extLst>
              <a:ext uri="{FF2B5EF4-FFF2-40B4-BE49-F238E27FC236}">
                <a16:creationId xmlns:a16="http://schemas.microsoft.com/office/drawing/2014/main" id="{B282BA1C-65F2-05E7-0A85-4A48FF92A40C}"/>
              </a:ext>
            </a:extLst>
          </p:cNvPr>
          <p:cNvSpPr txBox="1"/>
          <p:nvPr/>
        </p:nvSpPr>
        <p:spPr>
          <a:xfrm>
            <a:off x="5671686" y="3097020"/>
            <a:ext cx="855756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>
                <a:solidFill>
                  <a:srgbClr val="142C79"/>
                </a:solidFill>
                <a:latin typeface="Titillium"/>
                <a:sym typeface="Kollektif Bold"/>
              </a:rPr>
              <a:t>Start-up</a:t>
            </a:r>
            <a:endParaRPr lang="en-US"/>
          </a:p>
          <a:p>
            <a:pPr algn="ctr">
              <a:spcBef>
                <a:spcPct val="0"/>
              </a:spcBef>
              <a:defRPr/>
            </a:pPr>
            <a:r>
              <a:rPr lang="en-US" sz="1400" b="1">
                <a:solidFill>
                  <a:srgbClr val="142C79"/>
                </a:solidFill>
                <a:latin typeface="Titillium"/>
                <a:ea typeface="Kollektif Bold"/>
                <a:cs typeface="Kollektif Bold"/>
                <a:sym typeface="Kollektif Bold"/>
              </a:rPr>
              <a:t>Builder </a:t>
            </a:r>
            <a:br>
              <a:rPr lang="pl-PL" sz="1400" b="1">
                <a:latin typeface="Titillium"/>
                <a:ea typeface="Kollektif Bold"/>
                <a:cs typeface="Kollektif Bold"/>
              </a:rPr>
            </a:br>
            <a:r>
              <a:rPr lang="en-US" sz="1400" b="1">
                <a:solidFill>
                  <a:srgbClr val="142C79"/>
                </a:solidFill>
                <a:latin typeface="Titillium"/>
                <a:ea typeface="Kollektif Bold"/>
                <a:cs typeface="Kollektif Bold"/>
                <a:sym typeface="Kollektif Bold"/>
              </a:rPr>
              <a:t> 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  <a:ea typeface="Kollektif Bold"/>
                <a:cs typeface="Kollektif Bold"/>
                <a:sym typeface="Kollektif Bold"/>
              </a:rPr>
              <a:t>Training</a:t>
            </a:r>
            <a:endParaRPr lang="en-US"/>
          </a:p>
        </p:txBody>
      </p:sp>
      <p:sp>
        <p:nvSpPr>
          <p:cNvPr id="79" name="TextBox 26">
            <a:extLst>
              <a:ext uri="{FF2B5EF4-FFF2-40B4-BE49-F238E27FC236}">
                <a16:creationId xmlns:a16="http://schemas.microsoft.com/office/drawing/2014/main" id="{F5DF80DE-2B75-B491-6770-815E0BA97FA8}"/>
              </a:ext>
            </a:extLst>
          </p:cNvPr>
          <p:cNvSpPr txBox="1"/>
          <p:nvPr/>
        </p:nvSpPr>
        <p:spPr>
          <a:xfrm>
            <a:off x="5752068" y="4480622"/>
            <a:ext cx="131978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75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July - September</a:t>
            </a:r>
          </a:p>
        </p:txBody>
      </p:sp>
      <p:sp>
        <p:nvSpPr>
          <p:cNvPr id="80" name="TextBox 36">
            <a:extLst>
              <a:ext uri="{FF2B5EF4-FFF2-40B4-BE49-F238E27FC236}">
                <a16:creationId xmlns:a16="http://schemas.microsoft.com/office/drawing/2014/main" id="{6988F9B5-5D88-A8EE-DED9-F8E841FDFE7E}"/>
              </a:ext>
            </a:extLst>
          </p:cNvPr>
          <p:cNvSpPr txBox="1"/>
          <p:nvPr/>
        </p:nvSpPr>
        <p:spPr>
          <a:xfrm>
            <a:off x="5539864" y="4935301"/>
            <a:ext cx="1653830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135255" marR="0" lvl="0" indent="-135255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40 hours in total</a:t>
            </a:r>
            <a:endParaRPr lang="pl-PL"/>
          </a:p>
          <a:p>
            <a:pPr marL="135255" indent="-135255">
              <a:defRPr/>
            </a:pPr>
            <a:r>
              <a:rPr lang="en-US">
                <a:solidFill>
                  <a:prstClr val="white"/>
                </a:solidFill>
                <a:latin typeface="Calibri"/>
                <a:cs typeface="Calibri"/>
                <a:sym typeface="Kollektif"/>
              </a:rPr>
              <a:t>On-line and in-person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Calibri"/>
                <a:sym typeface="Kollektif"/>
              </a:rPr>
              <a:t> trainings in </a:t>
            </a:r>
            <a:r>
              <a:rPr lang="en-US">
                <a:solidFill>
                  <a:prstClr val="white"/>
                </a:solidFill>
                <a:latin typeface="Calibri"/>
                <a:cs typeface="Calibri"/>
                <a:sym typeface="Kollektif"/>
              </a:rPr>
              <a:t>one 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Calibri"/>
                <a:sym typeface="Kollektif"/>
              </a:rPr>
              <a:t>European </a:t>
            </a:r>
            <a:r>
              <a:rPr lang="en-US" dirty="0">
                <a:solidFill>
                  <a:prstClr val="white"/>
                </a:solidFill>
                <a:latin typeface="Calibri"/>
                <a:cs typeface="Calibri"/>
                <a:sym typeface="Kollektif"/>
              </a:rPr>
              <a:t>location</a:t>
            </a:r>
            <a:endParaRPr lang="en-US" sz="12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" name="AutoShape 4">
            <a:extLst>
              <a:ext uri="{FF2B5EF4-FFF2-40B4-BE49-F238E27FC236}">
                <a16:creationId xmlns:a16="http://schemas.microsoft.com/office/drawing/2014/main" id="{68EA7132-3E67-21C2-8830-FB5F1D8586AF}"/>
              </a:ext>
            </a:extLst>
          </p:cNvPr>
          <p:cNvSpPr/>
          <p:nvPr/>
        </p:nvSpPr>
        <p:spPr>
          <a:xfrm rot="5400000">
            <a:off x="4234754" y="4154092"/>
            <a:ext cx="339076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AutoShape 4">
            <a:extLst>
              <a:ext uri="{FF2B5EF4-FFF2-40B4-BE49-F238E27FC236}">
                <a16:creationId xmlns:a16="http://schemas.microsoft.com/office/drawing/2014/main" id="{A6739C59-390B-ED31-350F-9F3C43F8B5AC}"/>
              </a:ext>
            </a:extLst>
          </p:cNvPr>
          <p:cNvSpPr/>
          <p:nvPr/>
        </p:nvSpPr>
        <p:spPr>
          <a:xfrm rot="5400000">
            <a:off x="5936554" y="4154092"/>
            <a:ext cx="339076" cy="0"/>
          </a:xfrm>
          <a:prstGeom prst="line">
            <a:avLst/>
          </a:prstGeom>
          <a:ln w="19050" cap="rnd">
            <a:solidFill>
              <a:schemeClr val="bg1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AutoShape 4">
            <a:extLst>
              <a:ext uri="{FF2B5EF4-FFF2-40B4-BE49-F238E27FC236}">
                <a16:creationId xmlns:a16="http://schemas.microsoft.com/office/drawing/2014/main" id="{B4DA459C-6B8A-BFB8-5B3A-AC925025059C}"/>
              </a:ext>
            </a:extLst>
          </p:cNvPr>
          <p:cNvSpPr/>
          <p:nvPr/>
        </p:nvSpPr>
        <p:spPr>
          <a:xfrm rot="5400000">
            <a:off x="7638354" y="4154092"/>
            <a:ext cx="339076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AutoShape 4">
            <a:extLst>
              <a:ext uri="{FF2B5EF4-FFF2-40B4-BE49-F238E27FC236}">
                <a16:creationId xmlns:a16="http://schemas.microsoft.com/office/drawing/2014/main" id="{FD10DBF9-BDAA-A732-0D68-DFF93735C1D0}"/>
              </a:ext>
            </a:extLst>
          </p:cNvPr>
          <p:cNvSpPr/>
          <p:nvPr/>
        </p:nvSpPr>
        <p:spPr>
          <a:xfrm rot="5400000">
            <a:off x="9340154" y="4154092"/>
            <a:ext cx="339076" cy="0"/>
          </a:xfrm>
          <a:prstGeom prst="line">
            <a:avLst/>
          </a:prstGeom>
          <a:ln w="19050" cap="rnd">
            <a:solidFill>
              <a:schemeClr val="bg1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AutoShape 3">
            <a:extLst>
              <a:ext uri="{FF2B5EF4-FFF2-40B4-BE49-F238E27FC236}">
                <a16:creationId xmlns:a16="http://schemas.microsoft.com/office/drawing/2014/main" id="{AD6D35FA-83EB-9758-B1EB-E7A1F0AC4FE5}"/>
              </a:ext>
            </a:extLst>
          </p:cNvPr>
          <p:cNvSpPr/>
          <p:nvPr/>
        </p:nvSpPr>
        <p:spPr>
          <a:xfrm rot="5400000">
            <a:off x="11041954" y="4154092"/>
            <a:ext cx="339076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TextBox 27">
            <a:extLst>
              <a:ext uri="{FF2B5EF4-FFF2-40B4-BE49-F238E27FC236}">
                <a16:creationId xmlns:a16="http://schemas.microsoft.com/office/drawing/2014/main" id="{6D9A8992-255A-E9C0-494E-012A0B3777D3}"/>
              </a:ext>
            </a:extLst>
          </p:cNvPr>
          <p:cNvSpPr txBox="1"/>
          <p:nvPr/>
        </p:nvSpPr>
        <p:spPr>
          <a:xfrm>
            <a:off x="7386297" y="3199597"/>
            <a:ext cx="855756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 pitchFamily="2" charset="77"/>
                <a:ea typeface="Kollektif Bold"/>
                <a:cs typeface="Kollektif Bold"/>
                <a:sym typeface="Kollektif Bold"/>
              </a:rPr>
              <a:t>Selection round</a:t>
            </a:r>
          </a:p>
        </p:txBody>
      </p:sp>
      <p:sp>
        <p:nvSpPr>
          <p:cNvPr id="91" name="TextBox 27">
            <a:extLst>
              <a:ext uri="{FF2B5EF4-FFF2-40B4-BE49-F238E27FC236}">
                <a16:creationId xmlns:a16="http://schemas.microsoft.com/office/drawing/2014/main" id="{C55DBC39-3CF9-31EE-5ACF-83681570B896}"/>
              </a:ext>
            </a:extLst>
          </p:cNvPr>
          <p:cNvSpPr txBox="1"/>
          <p:nvPr/>
        </p:nvSpPr>
        <p:spPr>
          <a:xfrm>
            <a:off x="9019043" y="3163725"/>
            <a:ext cx="972986" cy="6001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300" b="1">
                <a:solidFill>
                  <a:srgbClr val="142C79"/>
                </a:solidFill>
                <a:latin typeface="Titillium"/>
                <a:ea typeface="Kollektif Bold"/>
                <a:cs typeface="Kollektif Bold"/>
                <a:sym typeface="Kollektif Bold"/>
              </a:rPr>
              <a:t>Online Grand</a:t>
            </a: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  <a:ea typeface="Kollektif Bold"/>
                <a:cs typeface="Kollektif Bold"/>
                <a:sym typeface="Kollektif Bold"/>
              </a:rPr>
              <a:t> Final</a:t>
            </a:r>
            <a:r>
              <a:rPr lang="en-US" sz="1300" b="1">
                <a:solidFill>
                  <a:srgbClr val="142C79"/>
                </a:solidFill>
                <a:latin typeface="Titillium"/>
                <a:ea typeface="Kollektif Bold"/>
                <a:cs typeface="Kollektif Bold"/>
                <a:sym typeface="Kollektif Bold"/>
              </a:rPr>
              <a:t> Pitch Day</a:t>
            </a:r>
            <a:endParaRPr kumimoji="0" lang="en-US" sz="1300" b="1" i="0" u="none" strike="noStrike" kern="1200" cap="none" spc="0" normalizeH="0" baseline="0" noProof="0">
              <a:ln>
                <a:noFill/>
              </a:ln>
              <a:solidFill>
                <a:srgbClr val="142C79"/>
              </a:solidFill>
              <a:effectLst/>
              <a:uLnTx/>
              <a:uFillTx/>
              <a:latin typeface="Titillium" pitchFamily="2" charset="77"/>
              <a:ea typeface="Kollektif Bold"/>
              <a:cs typeface="Kollektif Bold"/>
              <a:sym typeface="Kollektif Bold"/>
            </a:endParaRPr>
          </a:p>
        </p:txBody>
      </p:sp>
      <p:sp>
        <p:nvSpPr>
          <p:cNvPr id="92" name="TextBox 27">
            <a:extLst>
              <a:ext uri="{FF2B5EF4-FFF2-40B4-BE49-F238E27FC236}">
                <a16:creationId xmlns:a16="http://schemas.microsoft.com/office/drawing/2014/main" id="{07006EF5-975D-31D5-BA6C-74236BE9C9BF}"/>
              </a:ext>
            </a:extLst>
          </p:cNvPr>
          <p:cNvSpPr txBox="1"/>
          <p:nvPr/>
        </p:nvSpPr>
        <p:spPr>
          <a:xfrm>
            <a:off x="10783614" y="3199597"/>
            <a:ext cx="855756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>
                <a:solidFill>
                  <a:srgbClr val="142C79"/>
                </a:solidFill>
                <a:latin typeface="Titillium"/>
                <a:ea typeface="Kollektif Bold"/>
                <a:cs typeface="Kollektif Bold"/>
                <a:sym typeface="Kollektif Bold"/>
              </a:rPr>
              <a:t>Award ceremony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142C79"/>
              </a:solidFill>
              <a:effectLst/>
              <a:uLnTx/>
              <a:uFillTx/>
              <a:latin typeface="Titillium"/>
              <a:ea typeface="Kollektif Bold"/>
              <a:cs typeface="Kollektif Bold"/>
              <a:sym typeface="Kollektif Bold"/>
            </a:endParaRPr>
          </a:p>
        </p:txBody>
      </p:sp>
      <p:sp>
        <p:nvSpPr>
          <p:cNvPr id="93" name="AutoShape 6">
            <a:extLst>
              <a:ext uri="{FF2B5EF4-FFF2-40B4-BE49-F238E27FC236}">
                <a16:creationId xmlns:a16="http://schemas.microsoft.com/office/drawing/2014/main" id="{D1B1769C-22C3-1BB6-5254-766C83291813}"/>
              </a:ext>
            </a:extLst>
          </p:cNvPr>
          <p:cNvSpPr/>
          <p:nvPr/>
        </p:nvSpPr>
        <p:spPr>
          <a:xfrm rot="5400000" flipV="1">
            <a:off x="8136204" y="2875447"/>
            <a:ext cx="1080000" cy="0"/>
          </a:xfrm>
          <a:prstGeom prst="line">
            <a:avLst/>
          </a:prstGeom>
          <a:ln w="19050" cap="rnd">
            <a:solidFill>
              <a:srgbClr val="EFF5E0"/>
            </a:solidFill>
            <a:prstDash val="solid"/>
            <a:headEnd type="oval" w="lg" len="lg"/>
            <a:tailEnd type="none" w="sm" len="sm"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TextBox 26">
            <a:extLst>
              <a:ext uri="{FF2B5EF4-FFF2-40B4-BE49-F238E27FC236}">
                <a16:creationId xmlns:a16="http://schemas.microsoft.com/office/drawing/2014/main" id="{1A1E5CAA-EC68-71E4-0A00-EF923FE90860}"/>
              </a:ext>
            </a:extLst>
          </p:cNvPr>
          <p:cNvSpPr txBox="1"/>
          <p:nvPr/>
        </p:nvSpPr>
        <p:spPr>
          <a:xfrm>
            <a:off x="1425539" y="1829999"/>
            <a:ext cx="68744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75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Selection</a:t>
            </a:r>
          </a:p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75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ea typeface="Kollektif Bold"/>
              <a:cs typeface="Calibri" panose="020F0502020204030204" pitchFamily="34" charset="0"/>
              <a:sym typeface="Kollektif Bold"/>
            </a:endParaRPr>
          </a:p>
        </p:txBody>
      </p:sp>
      <p:sp>
        <p:nvSpPr>
          <p:cNvPr id="98" name="TextBox 26">
            <a:extLst>
              <a:ext uri="{FF2B5EF4-FFF2-40B4-BE49-F238E27FC236}">
                <a16:creationId xmlns:a16="http://schemas.microsoft.com/office/drawing/2014/main" id="{190883C1-4C1F-17DC-B527-0D29F7B72C77}"/>
              </a:ext>
            </a:extLst>
          </p:cNvPr>
          <p:cNvSpPr txBox="1"/>
          <p:nvPr/>
        </p:nvSpPr>
        <p:spPr>
          <a:xfrm>
            <a:off x="7382457" y="4470976"/>
            <a:ext cx="143173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45"/>
              </a:lnSpc>
              <a:spcBef>
                <a:spcPct val="0"/>
              </a:spcBef>
              <a:defRPr/>
            </a:pPr>
            <a:r>
              <a:rPr lang="en-US" sz="1400" b="1" spc="75">
                <a:solidFill>
                  <a:srgbClr val="EFF5E0"/>
                </a:solidFill>
                <a:latin typeface="Calibri"/>
                <a:ea typeface="Calibri"/>
                <a:cs typeface="Calibri"/>
              </a:rPr>
              <a:t>End of September</a:t>
            </a:r>
            <a:endParaRPr lang="en-US" sz="1400" b="1" i="0" u="none" strike="noStrike" kern="1200" cap="none" spc="75" normalizeH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99" name="TextBox 36">
            <a:extLst>
              <a:ext uri="{FF2B5EF4-FFF2-40B4-BE49-F238E27FC236}">
                <a16:creationId xmlns:a16="http://schemas.microsoft.com/office/drawing/2014/main" id="{6AE34716-A2EE-7352-33F9-437A58638096}"/>
              </a:ext>
            </a:extLst>
          </p:cNvPr>
          <p:cNvSpPr txBox="1"/>
          <p:nvPr/>
        </p:nvSpPr>
        <p:spPr>
          <a:xfrm>
            <a:off x="7199191" y="4930331"/>
            <a:ext cx="154868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135450" marR="0" lvl="0" indent="-13545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Submit business plan and company registration certificate / proof of filing / a letter of intent</a:t>
            </a:r>
          </a:p>
        </p:txBody>
      </p:sp>
      <p:sp>
        <p:nvSpPr>
          <p:cNvPr id="101" name="pole tekstowe 4">
            <a:extLst>
              <a:ext uri="{FF2B5EF4-FFF2-40B4-BE49-F238E27FC236}">
                <a16:creationId xmlns:a16="http://schemas.microsoft.com/office/drawing/2014/main" id="{304CED13-0AA4-5A58-7290-1FC3EB0458DE}"/>
              </a:ext>
            </a:extLst>
          </p:cNvPr>
          <p:cNvSpPr txBox="1"/>
          <p:nvPr/>
        </p:nvSpPr>
        <p:spPr>
          <a:xfrm>
            <a:off x="6210126" y="3759204"/>
            <a:ext cx="870148" cy="425648"/>
          </a:xfrm>
          <a:prstGeom prst="roundRect">
            <a:avLst/>
          </a:prstGeom>
          <a:solidFill>
            <a:srgbClr val="002060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Titillium Bd"/>
              </a:rPr>
              <a:t>€</a:t>
            </a:r>
            <a:r>
              <a:rPr lang="en-GB" sz="1400">
                <a:solidFill>
                  <a:srgbClr val="E74393"/>
                </a:solidFill>
                <a:latin typeface="Titillium Bd"/>
              </a:rPr>
              <a:t>1,000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E74393"/>
              </a:solidFill>
              <a:effectLst/>
              <a:uLnTx/>
              <a:uFillTx/>
              <a:latin typeface="Titillium Bd" panose="00000800000000000000" pitchFamily="2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>
                <a:solidFill>
                  <a:srgbClr val="E74393"/>
                </a:solidFill>
                <a:latin typeface="Titillium Bd"/>
              </a:rPr>
              <a:t>grant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E74393"/>
              </a:solidFill>
              <a:effectLst/>
              <a:uLnTx/>
              <a:uFillTx/>
              <a:latin typeface="Titillium Bd" panose="00000800000000000000" pitchFamily="2" charset="0"/>
              <a:ea typeface="+mn-ea"/>
              <a:cs typeface="+mn-cs"/>
            </a:endParaRPr>
          </a:p>
        </p:txBody>
      </p:sp>
      <p:sp>
        <p:nvSpPr>
          <p:cNvPr id="102" name="pole tekstowe 4">
            <a:extLst>
              <a:ext uri="{FF2B5EF4-FFF2-40B4-BE49-F238E27FC236}">
                <a16:creationId xmlns:a16="http://schemas.microsoft.com/office/drawing/2014/main" id="{0D1A43A4-3796-B7A2-7D34-68DA7824062C}"/>
              </a:ext>
            </a:extLst>
          </p:cNvPr>
          <p:cNvSpPr txBox="1"/>
          <p:nvPr/>
        </p:nvSpPr>
        <p:spPr>
          <a:xfrm>
            <a:off x="11288234" y="3767086"/>
            <a:ext cx="870148" cy="425648"/>
          </a:xfrm>
          <a:prstGeom prst="roundRect">
            <a:avLst/>
          </a:prstGeom>
          <a:solidFill>
            <a:srgbClr val="002060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Titillium Bd" panose="00000800000000000000" pitchFamily="2" charset="0"/>
                <a:ea typeface="+mn-ea"/>
                <a:cs typeface="+mn-cs"/>
              </a:rPr>
              <a:t>€1,000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>
                <a:solidFill>
                  <a:srgbClr val="E74393"/>
                </a:solidFill>
                <a:latin typeface="Titillium Bd"/>
              </a:rPr>
              <a:t>grant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E74393"/>
              </a:solidFill>
              <a:effectLst/>
              <a:uLnTx/>
              <a:uFillTx/>
              <a:latin typeface="Titillium Bd" panose="00000800000000000000" pitchFamily="2" charset="0"/>
              <a:ea typeface="+mn-ea"/>
              <a:cs typeface="+mn-cs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F800EDE-9E5B-2BDB-C6ED-B386DF4C9D19}"/>
              </a:ext>
            </a:extLst>
          </p:cNvPr>
          <p:cNvGrpSpPr/>
          <p:nvPr/>
        </p:nvGrpSpPr>
        <p:grpSpPr>
          <a:xfrm>
            <a:off x="10433096" y="108509"/>
            <a:ext cx="1514078" cy="1609454"/>
            <a:chOff x="9093791" y="3808433"/>
            <a:chExt cx="1514078" cy="1609454"/>
          </a:xfrm>
        </p:grpSpPr>
        <p:sp>
          <p:nvSpPr>
            <p:cNvPr id="106" name="Rounded Rectangle 105">
              <a:extLst>
                <a:ext uri="{FF2B5EF4-FFF2-40B4-BE49-F238E27FC236}">
                  <a16:creationId xmlns:a16="http://schemas.microsoft.com/office/drawing/2014/main" id="{1C45BF10-8B9B-6EB8-C2EE-EA19C9782F18}"/>
                </a:ext>
              </a:extLst>
            </p:cNvPr>
            <p:cNvSpPr/>
            <p:nvPr/>
          </p:nvSpPr>
          <p:spPr>
            <a:xfrm>
              <a:off x="9093791" y="3808433"/>
              <a:ext cx="1514078" cy="1609454"/>
            </a:xfrm>
            <a:prstGeom prst="roundRect">
              <a:avLst/>
            </a:prstGeom>
            <a:solidFill>
              <a:srgbClr val="002060"/>
            </a:solidFill>
            <a:effectLst>
              <a:outerShdw blurRad="574583" dist="16377" dir="5400000" algn="ctr" rotWithShape="0">
                <a:srgbClr val="0070C0">
                  <a:alpha val="46398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6733B90-195F-DFDF-0EE6-C6DBB9B8AB38}"/>
                </a:ext>
              </a:extLst>
            </p:cNvPr>
            <p:cNvSpPr txBox="1"/>
            <p:nvPr/>
          </p:nvSpPr>
          <p:spPr>
            <a:xfrm>
              <a:off x="9196266" y="4624842"/>
              <a:ext cx="1315844" cy="73866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en-GB" sz="1400" b="1" i="0" u="none" strike="noStrike" kern="1200" cap="none" spc="0" normalizeH="0" baseline="3000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 - </a:t>
              </a: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€ 10,000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r>
                <a:rPr kumimoji="0" lang="en-GB" sz="1400" b="1" i="0" u="none" strike="noStrike" kern="1200" cap="none" spc="0" normalizeH="0" baseline="3000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nd - </a:t>
              </a: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€ 5,000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en-GB" sz="1400" b="1" i="0" u="none" strike="noStrike" kern="1200" cap="none" spc="0" normalizeH="0" baseline="3000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rd - </a:t>
              </a: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€ </a:t>
              </a:r>
              <a:r>
                <a:rPr lang="en-GB" sz="1400" b="1">
                  <a:solidFill>
                    <a:srgbClr val="E74393"/>
                  </a:solidFill>
                  <a:latin typeface="Calibri" panose="020F0502020204030204"/>
                </a:rPr>
                <a:t>3,000</a:t>
              </a:r>
              <a:endParaRPr lang="en-GB" sz="1400" b="1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  <p:pic>
          <p:nvPicPr>
            <p:cNvPr id="104" name="Picture 103" descr="A pink and black trophy&#10;&#10;AI-generated content may be incorrect.">
              <a:extLst>
                <a:ext uri="{FF2B5EF4-FFF2-40B4-BE49-F238E27FC236}">
                  <a16:creationId xmlns:a16="http://schemas.microsoft.com/office/drawing/2014/main" id="{84F582B1-CB8F-927F-E7B6-055A5ED9F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54188" y="3987364"/>
              <a:ext cx="637478" cy="637478"/>
            </a:xfrm>
            <a:prstGeom prst="rect">
              <a:avLst/>
            </a:prstGeom>
          </p:spPr>
        </p:pic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7DF5C22-2BE2-7CD5-F8CE-96DB6A1EB608}"/>
                </a:ext>
              </a:extLst>
            </p:cNvPr>
            <p:cNvSpPr txBox="1"/>
            <p:nvPr/>
          </p:nvSpPr>
          <p:spPr>
            <a:xfrm>
              <a:off x="9196266" y="3930986"/>
              <a:ext cx="78469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E7439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Prizes for each cohort</a:t>
              </a:r>
            </a:p>
          </p:txBody>
        </p:sp>
      </p:grpSp>
      <p:sp>
        <p:nvSpPr>
          <p:cNvPr id="108" name="TextBox 26">
            <a:extLst>
              <a:ext uri="{FF2B5EF4-FFF2-40B4-BE49-F238E27FC236}">
                <a16:creationId xmlns:a16="http://schemas.microsoft.com/office/drawing/2014/main" id="{33B67E79-23D2-78F6-4C0E-D1D518F4A6B7}"/>
              </a:ext>
            </a:extLst>
          </p:cNvPr>
          <p:cNvSpPr txBox="1"/>
          <p:nvPr/>
        </p:nvSpPr>
        <p:spPr>
          <a:xfrm>
            <a:off x="8938511" y="4480622"/>
            <a:ext cx="143173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45"/>
              </a:lnSpc>
              <a:spcBef>
                <a:spcPct val="0"/>
              </a:spcBef>
              <a:defRPr/>
            </a:pPr>
            <a:r>
              <a:rPr lang="en-US" sz="1400" b="1" spc="75">
                <a:solidFill>
                  <a:prstClr val="white"/>
                </a:solidFill>
                <a:latin typeface="Calibri"/>
                <a:cs typeface="Calibri"/>
                <a:sym typeface="Kollektif Bold"/>
              </a:rPr>
              <a:t>October - November</a:t>
            </a:r>
            <a:endParaRPr kumimoji="0" lang="en-US" sz="1400" b="1" i="0" u="none" strike="noStrike" kern="1200" cap="none" spc="75" normalizeH="0" baseline="30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Kollektif Bold"/>
            </a:endParaRPr>
          </a:p>
        </p:txBody>
      </p:sp>
      <p:sp>
        <p:nvSpPr>
          <p:cNvPr id="109" name="TextBox 36">
            <a:extLst>
              <a:ext uri="{FF2B5EF4-FFF2-40B4-BE49-F238E27FC236}">
                <a16:creationId xmlns:a16="http://schemas.microsoft.com/office/drawing/2014/main" id="{253F60E9-4340-21D5-368B-DA946E7858A5}"/>
              </a:ext>
            </a:extLst>
          </p:cNvPr>
          <p:cNvSpPr txBox="1"/>
          <p:nvPr/>
        </p:nvSpPr>
        <p:spPr>
          <a:xfrm>
            <a:off x="8938510" y="4918611"/>
            <a:ext cx="1509313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135450" marR="0" lvl="0" indent="-13545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1">
                <a:solidFill>
                  <a:prstClr val="white"/>
                </a:solidFill>
                <a:sym typeface="Kollektif"/>
              </a:rPr>
              <a:t>On-line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 event  </a:t>
            </a:r>
          </a:p>
          <a:p>
            <a:pPr marL="135450" marR="0" lvl="0" indent="-13545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Pitch and compete for the prizes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Kollektif"/>
            </a:endParaRPr>
          </a:p>
          <a:p>
            <a:pPr marL="135450" marR="0" lvl="0" indent="-13545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Kollektif"/>
            </a:endParaRPr>
          </a:p>
        </p:txBody>
      </p:sp>
      <p:sp>
        <p:nvSpPr>
          <p:cNvPr id="111" name="TextBox 26">
            <a:extLst>
              <a:ext uri="{FF2B5EF4-FFF2-40B4-BE49-F238E27FC236}">
                <a16:creationId xmlns:a16="http://schemas.microsoft.com/office/drawing/2014/main" id="{A4B7CA96-78A0-310D-521F-F7D48486B2FC}"/>
              </a:ext>
            </a:extLst>
          </p:cNvPr>
          <p:cNvSpPr txBox="1"/>
          <p:nvPr/>
        </p:nvSpPr>
        <p:spPr>
          <a:xfrm>
            <a:off x="10665381" y="4480622"/>
            <a:ext cx="143173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45"/>
              </a:lnSpc>
              <a:spcBef>
                <a:spcPct val="0"/>
              </a:spcBef>
              <a:defRPr/>
            </a:pPr>
            <a:r>
              <a:rPr lang="en-US" sz="1400" b="1" spc="75">
                <a:solidFill>
                  <a:srgbClr val="EFF5E0"/>
                </a:solidFill>
                <a:latin typeface="Calibri"/>
                <a:cs typeface="Calibri"/>
                <a:sym typeface="Kollektif Bold"/>
              </a:rPr>
              <a:t>November - December</a:t>
            </a:r>
            <a:endParaRPr kumimoji="0" lang="en-US" sz="1400" b="1" i="0" u="none" strike="noStrike" kern="1200" cap="none" spc="75" normalizeH="0" baseline="3000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Kollektif Bold"/>
            </a:endParaRPr>
          </a:p>
        </p:txBody>
      </p:sp>
      <p:sp>
        <p:nvSpPr>
          <p:cNvPr id="112" name="TextBox 36">
            <a:extLst>
              <a:ext uri="{FF2B5EF4-FFF2-40B4-BE49-F238E27FC236}">
                <a16:creationId xmlns:a16="http://schemas.microsoft.com/office/drawing/2014/main" id="{5B6FCCC1-20DF-CFDB-33A6-9A5893579EDB}"/>
              </a:ext>
            </a:extLst>
          </p:cNvPr>
          <p:cNvSpPr txBox="1"/>
          <p:nvPr/>
        </p:nvSpPr>
        <p:spPr>
          <a:xfrm>
            <a:off x="10665380" y="4933808"/>
            <a:ext cx="1296521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135450" indent="-135450">
              <a:lnSpc>
                <a:spcPts val="1385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ea typeface="Kollektif"/>
                <a:cs typeface="Calibri" panose="020F0502020204030204" pitchFamily="34" charset="0"/>
              </a:defRPr>
            </a:lvl1pPr>
          </a:lstStyle>
          <a:p>
            <a:pPr marL="0" indent="0">
              <a:buNone/>
              <a:defRPr/>
            </a:pPr>
            <a:r>
              <a:rPr lang="en-US" b="1">
                <a:solidFill>
                  <a:prstClr val="white"/>
                </a:solidFill>
                <a:sym typeface="Kollektif"/>
              </a:rPr>
              <a:t>In-person event in Europe </a:t>
            </a:r>
          </a:p>
          <a:p>
            <a:pPr marL="0" marR="0" lvl="0" indent="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Kollektif"/>
              </a:rPr>
              <a:t>Submit information for reporting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Kollektif"/>
            </a:endParaRPr>
          </a:p>
          <a:p>
            <a:pPr marL="135450" marR="0" lvl="0" indent="-13545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Kollektif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63DE834-4940-DE1F-D1B2-A3A61CA248E9}"/>
              </a:ext>
            </a:extLst>
          </p:cNvPr>
          <p:cNvSpPr/>
          <p:nvPr/>
        </p:nvSpPr>
        <p:spPr>
          <a:xfrm>
            <a:off x="4634723" y="2071122"/>
            <a:ext cx="1050567" cy="378248"/>
          </a:xfrm>
          <a:prstGeom prst="roundRect">
            <a:avLst/>
          </a:prstGeom>
          <a:solidFill>
            <a:srgbClr val="EFF5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solidFill>
                  <a:prstClr val="black"/>
                </a:solidFill>
                <a:latin typeface="Calibri" panose="020F0502020204030204"/>
              </a:rPr>
              <a:t>82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teams</a:t>
            </a: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B7C1E8A-D6E6-1921-2839-EA4B4DF614A9}"/>
              </a:ext>
            </a:extLst>
          </p:cNvPr>
          <p:cNvSpPr/>
          <p:nvPr/>
        </p:nvSpPr>
        <p:spPr>
          <a:xfrm>
            <a:off x="8245771" y="2071122"/>
            <a:ext cx="904892" cy="378248"/>
          </a:xfrm>
          <a:prstGeom prst="roundRect">
            <a:avLst/>
          </a:prstGeom>
          <a:solidFill>
            <a:srgbClr val="EFF5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r>
              <a:rPr lang="en-GB" sz="1200">
                <a:solidFill>
                  <a:prstClr val="black"/>
                </a:solidFill>
                <a:latin typeface="Calibri" panose="020F0502020204030204"/>
              </a:rPr>
              <a:t>36 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teams</a:t>
            </a: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36">
            <a:extLst>
              <a:ext uri="{FF2B5EF4-FFF2-40B4-BE49-F238E27FC236}">
                <a16:creationId xmlns:a16="http://schemas.microsoft.com/office/drawing/2014/main" id="{4B1C4C6A-4DA2-9CDA-F305-4861D08CE435}"/>
              </a:ext>
            </a:extLst>
          </p:cNvPr>
          <p:cNvSpPr txBox="1"/>
          <p:nvPr/>
        </p:nvSpPr>
        <p:spPr>
          <a:xfrm>
            <a:off x="433118" y="4928733"/>
            <a:ext cx="1482178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38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/>
                <a:ea typeface="Kollektif"/>
                <a:cs typeface="Calibri"/>
                <a:sym typeface="Kollektif"/>
              </a:rPr>
              <a:t>Fill out the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BFE5DC"/>
                </a:solidFill>
                <a:effectLst/>
                <a:uLnTx/>
                <a:uFillTx/>
                <a:latin typeface="Calibri"/>
                <a:ea typeface="Kollektif"/>
                <a:cs typeface="Calibri"/>
                <a:sym typeface="Kollektif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application form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/>
                <a:ea typeface="Kollektif"/>
                <a:cs typeface="Calibri"/>
                <a:sym typeface="Kollektif"/>
              </a:rPr>
              <a:t>by the deadline </a:t>
            </a:r>
            <a:endParaRPr lang="en-US" sz="1200" b="0" i="0" u="none" strike="noStrike" kern="1200" cap="none" spc="0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/>
              <a:ea typeface="Kollektif"/>
              <a:cs typeface="Calibri"/>
            </a:endParaRP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F4E1A475-51B1-8A7F-E40F-6DE07264B548}"/>
              </a:ext>
            </a:extLst>
          </p:cNvPr>
          <p:cNvSpPr txBox="1"/>
          <p:nvPr/>
        </p:nvSpPr>
        <p:spPr>
          <a:xfrm>
            <a:off x="4848392" y="1829999"/>
            <a:ext cx="68744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75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Selection</a:t>
            </a:r>
          </a:p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75" normalizeH="0" baseline="0" noProof="0">
              <a:ln>
                <a:noFill/>
              </a:ln>
              <a:solidFill>
                <a:srgbClr val="EFF5E0"/>
              </a:solidFill>
              <a:effectLst/>
              <a:uLnTx/>
              <a:uFillTx/>
              <a:latin typeface="Calibri" panose="020F0502020204030204" pitchFamily="34" charset="0"/>
              <a:ea typeface="Kollektif Bold"/>
              <a:cs typeface="Calibri" panose="020F0502020204030204" pitchFamily="34" charset="0"/>
              <a:sym typeface="Kollektif Bold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56592339-B641-03E3-A213-A184C1F0AC57}"/>
              </a:ext>
            </a:extLst>
          </p:cNvPr>
          <p:cNvSpPr txBox="1"/>
          <p:nvPr/>
        </p:nvSpPr>
        <p:spPr>
          <a:xfrm>
            <a:off x="8376965" y="1829999"/>
            <a:ext cx="687442" cy="1848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54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75" normalizeH="0" baseline="0" noProof="0">
                <a:ln>
                  <a:noFill/>
                </a:ln>
                <a:solidFill>
                  <a:srgbClr val="EFF5E0"/>
                </a:solidFill>
                <a:effectLst/>
                <a:uLnTx/>
                <a:uFillTx/>
                <a:latin typeface="Calibri" panose="020F0502020204030204" pitchFamily="34" charset="0"/>
                <a:ea typeface="Kollektif Bold"/>
                <a:cs typeface="Calibri" panose="020F0502020204030204" pitchFamily="34" charset="0"/>
                <a:sym typeface="Kollektif Bold"/>
              </a:rPr>
              <a:t>Selection</a:t>
            </a:r>
          </a:p>
        </p:txBody>
      </p:sp>
      <p:pic>
        <p:nvPicPr>
          <p:cNvPr id="8" name="Obraz 7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72A4ACBE-ED8A-4C7B-5C97-CAC0796AA1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8510" y="6103133"/>
            <a:ext cx="3058418" cy="633984"/>
          </a:xfrm>
          <a:prstGeom prst="rect">
            <a:avLst/>
          </a:prstGeom>
        </p:spPr>
      </p:pic>
      <p:sp>
        <p:nvSpPr>
          <p:cNvPr id="31" name="Rounded Rectangle 105">
            <a:extLst>
              <a:ext uri="{FF2B5EF4-FFF2-40B4-BE49-F238E27FC236}">
                <a16:creationId xmlns:a16="http://schemas.microsoft.com/office/drawing/2014/main" id="{A6FA0F13-05D8-ACEB-D738-D0E7C6364BE5}"/>
              </a:ext>
            </a:extLst>
          </p:cNvPr>
          <p:cNvSpPr/>
          <p:nvPr/>
        </p:nvSpPr>
        <p:spPr>
          <a:xfrm>
            <a:off x="10434268" y="1785578"/>
            <a:ext cx="1514078" cy="890059"/>
          </a:xfrm>
          <a:prstGeom prst="roundRect">
            <a:avLst/>
          </a:prstGeom>
          <a:solidFill>
            <a:srgbClr val="002060"/>
          </a:solidFill>
          <a:effectLst>
            <a:outerShdw blurRad="574583" dist="16377" dir="5400000" algn="ctr" rotWithShape="0">
              <a:srgbClr val="0070C0">
                <a:alpha val="46398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C88DA5-E9BF-199C-2EF4-63858694D3D7}"/>
              </a:ext>
            </a:extLst>
          </p:cNvPr>
          <p:cNvSpPr txBox="1"/>
          <p:nvPr/>
        </p:nvSpPr>
        <p:spPr>
          <a:xfrm>
            <a:off x="10546421" y="2326266"/>
            <a:ext cx="1315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€ 2,500</a:t>
            </a:r>
          </a:p>
        </p:txBody>
      </p:sp>
      <p:pic>
        <p:nvPicPr>
          <p:cNvPr id="33" name="Picture 32" descr="A pink and black trophy&#10;&#10;AI-generated content may be incorrect.">
            <a:extLst>
              <a:ext uri="{FF2B5EF4-FFF2-40B4-BE49-F238E27FC236}">
                <a16:creationId xmlns:a16="http://schemas.microsoft.com/office/drawing/2014/main" id="{4352226A-17BD-887B-5150-8BD276907F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8071" y="1885525"/>
            <a:ext cx="637478" cy="63747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6134964-4EED-1BC7-54D7-B9686669604C}"/>
              </a:ext>
            </a:extLst>
          </p:cNvPr>
          <p:cNvSpPr txBox="1"/>
          <p:nvPr/>
        </p:nvSpPr>
        <p:spPr>
          <a:xfrm>
            <a:off x="10519924" y="1862162"/>
            <a:ext cx="784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 </a:t>
            </a: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Prizes </a:t>
            </a:r>
          </a:p>
        </p:txBody>
      </p:sp>
      <p:sp>
        <p:nvSpPr>
          <p:cNvPr id="2" name="Tytuł 2">
            <a:extLst>
              <a:ext uri="{FF2B5EF4-FFF2-40B4-BE49-F238E27FC236}">
                <a16:creationId xmlns:a16="http://schemas.microsoft.com/office/drawing/2014/main" id="{D30DCF7B-DDF3-17AB-2AE5-1FF35E95A883}"/>
              </a:ext>
            </a:extLst>
          </p:cNvPr>
          <p:cNvSpPr txBox="1">
            <a:spLocks/>
          </p:cNvSpPr>
          <p:nvPr/>
        </p:nvSpPr>
        <p:spPr>
          <a:xfrm>
            <a:off x="-254276" y="6045643"/>
            <a:ext cx="5898776" cy="420160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1800" b="1" dirty="0">
                <a:solidFill>
                  <a:schemeClr val="bg1"/>
                </a:solidFill>
                <a:latin typeface="Titillium"/>
                <a:ea typeface="Calibri"/>
                <a:cs typeface="Calibri"/>
              </a:rPr>
              <a:t>Extended deadline for </a:t>
            </a:r>
            <a:r>
              <a:rPr lang="pl-PL" sz="1800" b="1" dirty="0" err="1">
                <a:solidFill>
                  <a:schemeClr val="bg1"/>
                </a:solidFill>
                <a:latin typeface="Titillium"/>
                <a:ea typeface="Calibri"/>
                <a:cs typeface="Calibri"/>
              </a:rPr>
              <a:t>applications</a:t>
            </a:r>
            <a:r>
              <a:rPr lang="pl-PL" sz="1800" b="1" dirty="0">
                <a:solidFill>
                  <a:schemeClr val="bg1"/>
                </a:solidFill>
                <a:latin typeface="Titillium"/>
                <a:ea typeface="Calibri"/>
                <a:cs typeface="Calibri"/>
              </a:rPr>
              <a:t>: </a:t>
            </a:r>
            <a:r>
              <a:rPr lang="pl-PL" sz="1800" b="1" dirty="0">
                <a:solidFill>
                  <a:srgbClr val="FF0000"/>
                </a:solidFill>
                <a:latin typeface="Titillium"/>
                <a:ea typeface="Calibri"/>
                <a:cs typeface="Calibri"/>
              </a:rPr>
              <a:t>17 May 2026</a:t>
            </a:r>
            <a:endParaRPr lang="en-GB" sz="1800" b="1" noProof="0" dirty="0">
              <a:solidFill>
                <a:srgbClr val="FF0000"/>
              </a:solidFill>
              <a:latin typeface="Titillium" pitchFamily="2" charset="0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8442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>
            <a:extLst>
              <a:ext uri="{FF2B5EF4-FFF2-40B4-BE49-F238E27FC236}">
                <a16:creationId xmlns:a16="http://schemas.microsoft.com/office/drawing/2014/main" id="{B0183082-D21A-1365-A8AB-75037D320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453BF1F-0581-BBDD-2759-9526DD6CBC70}"/>
              </a:ext>
            </a:extLst>
          </p:cNvPr>
          <p:cNvSpPr/>
          <p:nvPr/>
        </p:nvSpPr>
        <p:spPr>
          <a:xfrm>
            <a:off x="507106" y="4287362"/>
            <a:ext cx="3724651" cy="1938870"/>
          </a:xfrm>
          <a:prstGeom prst="roundRect">
            <a:avLst>
              <a:gd name="adj" fmla="val 19020"/>
            </a:avLst>
          </a:prstGeom>
          <a:solidFill>
            <a:srgbClr val="142C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F32A85B5-0744-A676-4878-5BCD7BAAB61B}"/>
              </a:ext>
            </a:extLst>
          </p:cNvPr>
          <p:cNvSpPr txBox="1"/>
          <p:nvPr/>
        </p:nvSpPr>
        <p:spPr>
          <a:xfrm>
            <a:off x="453254" y="435573"/>
            <a:ext cx="8273821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 Bd"/>
              </a:rPr>
              <a:t>What </a:t>
            </a:r>
            <a:r>
              <a:rPr lang="en-GB" sz="3200" b="1">
                <a:solidFill>
                  <a:schemeClr val="bg1"/>
                </a:solidFill>
                <a:latin typeface="Titillium Bd"/>
              </a:rPr>
              <a:t>can you gain?</a:t>
            </a: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le tekstowe 12">
            <a:extLst>
              <a:ext uri="{FF2B5EF4-FFF2-40B4-BE49-F238E27FC236}">
                <a16:creationId xmlns:a16="http://schemas.microsoft.com/office/drawing/2014/main" id="{DCD06E7F-E340-1862-3934-9E5B19623311}"/>
              </a:ext>
            </a:extLst>
          </p:cNvPr>
          <p:cNvSpPr txBox="1"/>
          <p:nvPr/>
        </p:nvSpPr>
        <p:spPr>
          <a:xfrm>
            <a:off x="923262" y="4510732"/>
            <a:ext cx="137119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750">
                <a:solidFill>
                  <a:schemeClr val="bg1"/>
                </a:solidFill>
                <a:latin typeface="Titillium Web" pitchFamily="2" charset="0"/>
              </a:rPr>
              <a:t>Validated Business Plan</a:t>
            </a:r>
            <a:endParaRPr kumimoji="0" lang="en-GB" sz="175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tillium Web" pitchFamily="2" charset="0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F93CEBD-72CB-4566-8517-016644E704FE}"/>
              </a:ext>
            </a:extLst>
          </p:cNvPr>
          <p:cNvGrpSpPr/>
          <p:nvPr/>
        </p:nvGrpSpPr>
        <p:grpSpPr>
          <a:xfrm>
            <a:off x="4782715" y="1521151"/>
            <a:ext cx="2137866" cy="903768"/>
            <a:chOff x="4782715" y="2052087"/>
            <a:chExt cx="2137866" cy="903768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FCC4A39-0B6B-6862-A6C4-A1C506E2E237}"/>
                </a:ext>
              </a:extLst>
            </p:cNvPr>
            <p:cNvSpPr/>
            <p:nvPr/>
          </p:nvSpPr>
          <p:spPr>
            <a:xfrm>
              <a:off x="4782715" y="2052087"/>
              <a:ext cx="2137866" cy="903768"/>
            </a:xfrm>
            <a:prstGeom prst="roundRect">
              <a:avLst/>
            </a:prstGeom>
            <a:solidFill>
              <a:srgbClr val="4F13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pole tekstowe 13">
              <a:extLst>
                <a:ext uri="{FF2B5EF4-FFF2-40B4-BE49-F238E27FC236}">
                  <a16:creationId xmlns:a16="http://schemas.microsoft.com/office/drawing/2014/main" id="{75BB0A91-1EDE-6C9D-DBDF-E502546806F1}"/>
                </a:ext>
              </a:extLst>
            </p:cNvPr>
            <p:cNvSpPr txBox="1"/>
            <p:nvPr/>
          </p:nvSpPr>
          <p:spPr>
            <a:xfrm>
              <a:off x="5063649" y="2196804"/>
              <a:ext cx="1575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tillium" pitchFamily="2" charset="0"/>
                  <a:ea typeface="+mn-ea"/>
                  <a:cs typeface="+mn-cs"/>
                </a:rPr>
                <a:t>Mentorship and Feedback</a:t>
              </a:r>
              <a:endParaRPr kumimoji="0" lang="en-GB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 Web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72E8AF0-0A4C-EC3A-1B0D-CF783F6C7A85}"/>
              </a:ext>
            </a:extLst>
          </p:cNvPr>
          <p:cNvGrpSpPr/>
          <p:nvPr/>
        </p:nvGrpSpPr>
        <p:grpSpPr>
          <a:xfrm>
            <a:off x="507107" y="1521151"/>
            <a:ext cx="3724651" cy="903768"/>
            <a:chOff x="507107" y="2052087"/>
            <a:chExt cx="3724651" cy="903768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E372BCAB-5E13-0530-DBCE-626FEE526FA3}"/>
                </a:ext>
              </a:extLst>
            </p:cNvPr>
            <p:cNvSpPr/>
            <p:nvPr/>
          </p:nvSpPr>
          <p:spPr>
            <a:xfrm>
              <a:off x="507107" y="2052087"/>
              <a:ext cx="3724651" cy="903768"/>
            </a:xfrm>
            <a:prstGeom prst="roundRect">
              <a:avLst/>
            </a:prstGeom>
            <a:solidFill>
              <a:srgbClr val="4F13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pole tekstowe 14">
              <a:extLst>
                <a:ext uri="{FF2B5EF4-FFF2-40B4-BE49-F238E27FC236}">
                  <a16:creationId xmlns:a16="http://schemas.microsoft.com/office/drawing/2014/main" id="{21689369-8662-717F-615B-9441CD66B1E4}"/>
                </a:ext>
              </a:extLst>
            </p:cNvPr>
            <p:cNvSpPr txBox="1"/>
            <p:nvPr/>
          </p:nvSpPr>
          <p:spPr>
            <a:xfrm>
              <a:off x="962658" y="2197393"/>
              <a:ext cx="2813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tillium" pitchFamily="2" charset="0"/>
                  <a:ea typeface="+mn-ea"/>
                  <a:cs typeface="+mn-cs"/>
                </a:rPr>
                <a:t>Comprehensive Entrepreneurial Training</a:t>
              </a:r>
              <a:endParaRPr kumimoji="0" lang="en-GB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 Web" pitchFamily="2" charset="0"/>
                <a:ea typeface="+mn-ea"/>
                <a:cs typeface="+mn-cs"/>
              </a:endParaRPr>
            </a:p>
          </p:txBody>
        </p:sp>
      </p:grpSp>
      <p:sp>
        <p:nvSpPr>
          <p:cNvPr id="10" name="pole tekstowe 15">
            <a:extLst>
              <a:ext uri="{FF2B5EF4-FFF2-40B4-BE49-F238E27FC236}">
                <a16:creationId xmlns:a16="http://schemas.microsoft.com/office/drawing/2014/main" id="{29180923-1527-7919-9597-741F305EA878}"/>
              </a:ext>
            </a:extLst>
          </p:cNvPr>
          <p:cNvSpPr txBox="1"/>
          <p:nvPr/>
        </p:nvSpPr>
        <p:spPr>
          <a:xfrm>
            <a:off x="2159819" y="4510732"/>
            <a:ext cx="204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GB" sz="175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 Web" pitchFamily="2" charset="0"/>
                <a:ea typeface="+mn-ea"/>
                <a:cs typeface="+mn-cs"/>
              </a:rPr>
              <a:t>Practiced and well-developed pitch and presentation</a:t>
            </a:r>
          </a:p>
        </p:txBody>
      </p:sp>
      <p:sp>
        <p:nvSpPr>
          <p:cNvPr id="2" name="pole tekstowe 15">
            <a:extLst>
              <a:ext uri="{FF2B5EF4-FFF2-40B4-BE49-F238E27FC236}">
                <a16:creationId xmlns:a16="http://schemas.microsoft.com/office/drawing/2014/main" id="{D9F0B4A8-7114-4D36-7FC5-78C525FBD8A7}"/>
              </a:ext>
            </a:extLst>
          </p:cNvPr>
          <p:cNvSpPr txBox="1"/>
          <p:nvPr/>
        </p:nvSpPr>
        <p:spPr>
          <a:xfrm>
            <a:off x="962658" y="5499164"/>
            <a:ext cx="204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75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 Web" pitchFamily="2" charset="0"/>
                <a:ea typeface="+mn-ea"/>
                <a:cs typeface="+mn-cs"/>
              </a:rPr>
              <a:t>Support for Start-Up Incorporation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AD9160C-799C-E866-8C87-CE982874971F}"/>
              </a:ext>
            </a:extLst>
          </p:cNvPr>
          <p:cNvGrpSpPr/>
          <p:nvPr/>
        </p:nvGrpSpPr>
        <p:grpSpPr>
          <a:xfrm>
            <a:off x="9547027" y="1521151"/>
            <a:ext cx="2137866" cy="903768"/>
            <a:chOff x="9547027" y="2052087"/>
            <a:chExt cx="2137866" cy="903768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FE50FCA0-D924-6FE1-EE6A-4776A4489A40}"/>
                </a:ext>
              </a:extLst>
            </p:cNvPr>
            <p:cNvSpPr/>
            <p:nvPr/>
          </p:nvSpPr>
          <p:spPr>
            <a:xfrm>
              <a:off x="9547027" y="2052087"/>
              <a:ext cx="2137866" cy="903768"/>
            </a:xfrm>
            <a:prstGeom prst="roundRect">
              <a:avLst/>
            </a:prstGeom>
            <a:solidFill>
              <a:srgbClr val="4F13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pole tekstowe 15">
              <a:extLst>
                <a:ext uri="{FF2B5EF4-FFF2-40B4-BE49-F238E27FC236}">
                  <a16:creationId xmlns:a16="http://schemas.microsoft.com/office/drawing/2014/main" id="{D8F51E92-A77F-F792-B58C-666B46425106}"/>
                </a:ext>
              </a:extLst>
            </p:cNvPr>
            <p:cNvSpPr txBox="1"/>
            <p:nvPr/>
          </p:nvSpPr>
          <p:spPr>
            <a:xfrm>
              <a:off x="9936804" y="2197393"/>
              <a:ext cx="1358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b="1">
                  <a:solidFill>
                    <a:schemeClr val="bg1"/>
                  </a:solidFill>
                  <a:latin typeface="Titillium Web" pitchFamily="2" charset="0"/>
                </a:rPr>
                <a:t>Financial Support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22D6D1C-65C6-D828-1AFE-774D5D03C1F6}"/>
              </a:ext>
            </a:extLst>
          </p:cNvPr>
          <p:cNvGrpSpPr/>
          <p:nvPr/>
        </p:nvGrpSpPr>
        <p:grpSpPr>
          <a:xfrm>
            <a:off x="7164871" y="1521151"/>
            <a:ext cx="2137866" cy="903768"/>
            <a:chOff x="7164871" y="2052087"/>
            <a:chExt cx="2137866" cy="903768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5B587677-09FF-4E0F-75DE-755ABC2E6ECC}"/>
                </a:ext>
              </a:extLst>
            </p:cNvPr>
            <p:cNvSpPr/>
            <p:nvPr/>
          </p:nvSpPr>
          <p:spPr>
            <a:xfrm>
              <a:off x="7164871" y="2052087"/>
              <a:ext cx="2137866" cy="903768"/>
            </a:xfrm>
            <a:prstGeom prst="roundRect">
              <a:avLst/>
            </a:prstGeom>
            <a:solidFill>
              <a:srgbClr val="4F13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pole tekstowe 15">
              <a:extLst>
                <a:ext uri="{FF2B5EF4-FFF2-40B4-BE49-F238E27FC236}">
                  <a16:creationId xmlns:a16="http://schemas.microsoft.com/office/drawing/2014/main" id="{788FA3F7-1363-F8BD-BF68-C7D447DF1661}"/>
                </a:ext>
              </a:extLst>
            </p:cNvPr>
            <p:cNvSpPr txBox="1"/>
            <p:nvPr/>
          </p:nvSpPr>
          <p:spPr>
            <a:xfrm>
              <a:off x="7548206" y="2197393"/>
              <a:ext cx="13711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tillium Web" pitchFamily="2" charset="0"/>
                  <a:ea typeface="+mn-ea"/>
                  <a:cs typeface="+mn-cs"/>
                </a:rPr>
                <a:t>Access and Visibility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950F34-42DD-8554-144E-A9AB77E73A54}"/>
              </a:ext>
            </a:extLst>
          </p:cNvPr>
          <p:cNvSpPr txBox="1"/>
          <p:nvPr/>
        </p:nvSpPr>
        <p:spPr>
          <a:xfrm>
            <a:off x="507106" y="2563813"/>
            <a:ext cx="3852243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3750" indent="-213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>
                <a:solidFill>
                  <a:schemeClr val="bg1"/>
                </a:solidFill>
              </a:rPr>
              <a:t>15 hours of online bootcamp </a:t>
            </a:r>
            <a:r>
              <a:rPr lang="en-GB" sz="1600" i="1">
                <a:solidFill>
                  <a:schemeClr val="bg1"/>
                </a:solidFill>
              </a:rPr>
              <a:t>on business modelling and pitching.</a:t>
            </a:r>
          </a:p>
          <a:p>
            <a:pPr marL="213750" indent="-213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>
                <a:solidFill>
                  <a:schemeClr val="bg1"/>
                </a:solidFill>
              </a:rPr>
              <a:t>40 hours of in-person local joint training </a:t>
            </a:r>
            <a:r>
              <a:rPr lang="en-GB" sz="1600" i="1">
                <a:solidFill>
                  <a:schemeClr val="bg1"/>
                </a:solidFill>
              </a:rPr>
              <a:t>to test and validate the main assumptions set up in the previous phase. </a:t>
            </a:r>
          </a:p>
          <a:p>
            <a:pPr marL="213750" indent="-213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5D1A6E-11C5-3D4C-E576-30C9AFFED3B6}"/>
              </a:ext>
            </a:extLst>
          </p:cNvPr>
          <p:cNvSpPr txBox="1"/>
          <p:nvPr/>
        </p:nvSpPr>
        <p:spPr>
          <a:xfrm>
            <a:off x="4782715" y="2563813"/>
            <a:ext cx="2137866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13750" indent="-213750"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GB" b="0"/>
              <a:t>Guidance from </a:t>
            </a:r>
            <a:r>
              <a:rPr lang="en-GB"/>
              <a:t>experienced mentors and investors.</a:t>
            </a:r>
          </a:p>
          <a:p>
            <a:r>
              <a:rPr lang="en-GB"/>
              <a:t>Expert feedback </a:t>
            </a:r>
            <a:r>
              <a:rPr lang="en-GB" b="0"/>
              <a:t>during pitches and business development.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DD41D326-C3A9-2188-F730-EE0159191AEA}"/>
              </a:ext>
            </a:extLst>
          </p:cNvPr>
          <p:cNvSpPr/>
          <p:nvPr/>
        </p:nvSpPr>
        <p:spPr>
          <a:xfrm rot="5400000">
            <a:off x="2213277" y="4064197"/>
            <a:ext cx="312307" cy="307878"/>
          </a:xfrm>
          <a:prstGeom prst="rightArrow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BA4F63-C82C-78AE-A31F-CB42E972079B}"/>
              </a:ext>
            </a:extLst>
          </p:cNvPr>
          <p:cNvSpPr txBox="1"/>
          <p:nvPr/>
        </p:nvSpPr>
        <p:spPr>
          <a:xfrm>
            <a:off x="9547027" y="2563813"/>
            <a:ext cx="2137866" cy="34470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213750" indent="-213750">
              <a:spcAft>
                <a:spcPts val="600"/>
              </a:spcAft>
              <a:buFont typeface="Arial" panose="020B0604020202020204" pitchFamily="34" charset="0"/>
              <a:buChar char="•"/>
              <a:defRPr sz="1600" b="0">
                <a:solidFill>
                  <a:schemeClr val="bg1"/>
                </a:solidFill>
              </a:defRPr>
            </a:lvl1pPr>
          </a:lstStyle>
          <a:p>
            <a:pPr marL="213360" indent="-213360"/>
            <a:r>
              <a:rPr lang="en-GB" b="1"/>
              <a:t>€</a:t>
            </a:r>
            <a:r>
              <a:rPr lang="pl-PL" b="1"/>
              <a:t>1</a:t>
            </a:r>
            <a:r>
              <a:rPr lang="en-GB" b="1"/>
              <a:t>,000 and €1,000  </a:t>
            </a:r>
            <a:r>
              <a:rPr lang="en-GB"/>
              <a:t>during </a:t>
            </a:r>
            <a:r>
              <a:rPr lang="pl-PL"/>
              <a:t>Start-</a:t>
            </a:r>
            <a:r>
              <a:rPr lang="pl-PL" err="1"/>
              <a:t>up</a:t>
            </a:r>
            <a:r>
              <a:rPr lang="pl-PL"/>
              <a:t> Builder</a:t>
            </a:r>
            <a:r>
              <a:rPr lang="en-GB"/>
              <a:t> training and </a:t>
            </a:r>
            <a:r>
              <a:rPr lang="pl-PL" err="1"/>
              <a:t>Award</a:t>
            </a:r>
            <a:r>
              <a:rPr lang="pl-PL"/>
              <a:t> </a:t>
            </a:r>
            <a:r>
              <a:rPr lang="pl-PL" err="1"/>
              <a:t>Ceremony</a:t>
            </a:r>
            <a:r>
              <a:rPr lang="en-GB"/>
              <a:t> respectively.</a:t>
            </a:r>
            <a:endParaRPr lang="pl-PL"/>
          </a:p>
          <a:p>
            <a:pPr marL="213360" indent="-213360"/>
            <a:r>
              <a:rPr lang="en-GB" b="1"/>
              <a:t>€10,000, €5,000, €</a:t>
            </a:r>
            <a:r>
              <a:rPr lang="pl-PL" b="1"/>
              <a:t>3</a:t>
            </a:r>
            <a:r>
              <a:rPr lang="en-GB" b="1"/>
              <a:t>,</a:t>
            </a:r>
            <a:r>
              <a:rPr lang="pl-PL" b="1"/>
              <a:t>0</a:t>
            </a:r>
            <a:r>
              <a:rPr lang="en-GB" b="1"/>
              <a:t>00 for the 1</a:t>
            </a:r>
            <a:r>
              <a:rPr lang="en-GB" b="1" baseline="30000"/>
              <a:t>st</a:t>
            </a:r>
            <a:r>
              <a:rPr lang="en-GB" b="1"/>
              <a:t>, 2</a:t>
            </a:r>
            <a:r>
              <a:rPr lang="en-GB" b="1" baseline="30000"/>
              <a:t>nd</a:t>
            </a:r>
            <a:r>
              <a:rPr lang="en-GB" b="1"/>
              <a:t>, 3</a:t>
            </a:r>
            <a:r>
              <a:rPr lang="en-GB" b="1" baseline="30000"/>
              <a:t>rd</a:t>
            </a:r>
            <a:r>
              <a:rPr lang="en-GB" b="1"/>
              <a:t> prizes </a:t>
            </a:r>
            <a:r>
              <a:rPr lang="en-GB"/>
              <a:t>for each cohort respectively.</a:t>
            </a:r>
            <a:endParaRPr lang="pl-PL">
              <a:ea typeface="Calibri" panose="020F0502020204030204"/>
              <a:cs typeface="Calibri" panose="020F0502020204030204"/>
            </a:endParaRPr>
          </a:p>
          <a:p>
            <a:pPr marL="213360" indent="-213360"/>
            <a:r>
              <a:rPr lang="en-GB" b="1"/>
              <a:t>€2,500 for </a:t>
            </a:r>
            <a:r>
              <a:rPr lang="pl-PL" b="1" err="1"/>
              <a:t>special</a:t>
            </a:r>
            <a:r>
              <a:rPr lang="pl-PL" b="1"/>
              <a:t> </a:t>
            </a:r>
            <a:r>
              <a:rPr lang="en-GB" b="1"/>
              <a:t>prizes</a:t>
            </a:r>
            <a:endParaRPr lang="en-GB">
              <a:ea typeface="Calibri" panose="020F0502020204030204"/>
              <a:cs typeface="Calibri" panose="020F050202020403020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3A588D-8768-4A14-ADC5-87A04CB34B46}"/>
              </a:ext>
            </a:extLst>
          </p:cNvPr>
          <p:cNvSpPr txBox="1"/>
          <p:nvPr/>
        </p:nvSpPr>
        <p:spPr>
          <a:xfrm>
            <a:off x="7164871" y="2563579"/>
            <a:ext cx="2137866" cy="23852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13750" indent="-213750">
              <a:spcAft>
                <a:spcPts val="600"/>
              </a:spcAft>
              <a:buFont typeface="Arial" panose="020B0604020202020204" pitchFamily="34" charset="0"/>
              <a:buChar char="•"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/>
              <a:t>Join the </a:t>
            </a:r>
            <a:r>
              <a:rPr lang="en-GB" b="1"/>
              <a:t>EIT Jumpstarter Community </a:t>
            </a:r>
            <a:r>
              <a:rPr lang="en-GB"/>
              <a:t>and connect with </a:t>
            </a:r>
            <a:r>
              <a:rPr lang="en-GB" b="1"/>
              <a:t>investors</a:t>
            </a:r>
            <a:r>
              <a:rPr lang="en-GB"/>
              <a:t>. </a:t>
            </a:r>
          </a:p>
          <a:p>
            <a:r>
              <a:rPr lang="en-GB"/>
              <a:t>Gain </a:t>
            </a:r>
            <a:r>
              <a:rPr lang="en-GB" b="1"/>
              <a:t>pan-regional visibility </a:t>
            </a:r>
            <a:r>
              <a:rPr lang="en-GB"/>
              <a:t>and </a:t>
            </a:r>
            <a:r>
              <a:rPr lang="en-GB" b="1"/>
              <a:t>networking opportunities</a:t>
            </a:r>
            <a:r>
              <a:rPr lang="en-GB"/>
              <a:t>.</a:t>
            </a:r>
          </a:p>
        </p:txBody>
      </p:sp>
      <p:pic>
        <p:nvPicPr>
          <p:cNvPr id="11" name="Obraz 10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4DC8D951-4310-E392-A886-2B193E2FC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8510" y="6103133"/>
            <a:ext cx="3058418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00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2F38C-5E84-314C-309E-3F5C70142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1F126D9-FF46-DECB-840A-9DC6D87EE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244" y="2975686"/>
            <a:ext cx="3780867" cy="2520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7636A7-C81E-F90D-5AEE-B05DCB70B5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191" y="400149"/>
            <a:ext cx="4015053" cy="2676702"/>
          </a:xfrm>
          <a:prstGeom prst="rect">
            <a:avLst/>
          </a:prstGeom>
        </p:spPr>
      </p:pic>
      <p:pic>
        <p:nvPicPr>
          <p:cNvPr id="4" name="Obraz 3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896712F2-EDF8-6D95-6112-A1A353A53B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510" y="6103133"/>
            <a:ext cx="3058418" cy="633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29D490-116E-E6C4-35EE-6C7C0795D9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226" y="1584563"/>
            <a:ext cx="6589758" cy="4393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087DDF-17B4-0159-0F52-5AB27C9DFB6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6013"/>
          <a:stretch>
            <a:fillRect/>
          </a:stretch>
        </p:blipFill>
        <p:spPr>
          <a:xfrm>
            <a:off x="500757" y="3781149"/>
            <a:ext cx="2474259" cy="27459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CC1071-EA76-B5E8-EEDC-1176140A9E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5371" y="242990"/>
            <a:ext cx="4146929" cy="276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73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4A54F-242A-A399-45AC-03D163C89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id="{154DAC54-5BF3-4E48-43A2-BC74A871BA43}"/>
              </a:ext>
            </a:extLst>
          </p:cNvPr>
          <p:cNvSpPr txBox="1"/>
          <p:nvPr/>
        </p:nvSpPr>
        <p:spPr>
          <a:xfrm>
            <a:off x="1336472" y="3044279"/>
            <a:ext cx="9519056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hu-HU" sz="4400" err="1">
                <a:solidFill>
                  <a:schemeClr val="bg1"/>
                </a:solidFill>
                <a:latin typeface="Titillium Bd"/>
              </a:rPr>
              <a:t>Some</a:t>
            </a:r>
            <a:r>
              <a:rPr lang="hu-HU" sz="4400">
                <a:solidFill>
                  <a:schemeClr val="bg1"/>
                </a:solidFill>
                <a:latin typeface="Titillium Bd"/>
              </a:rPr>
              <a:t> </a:t>
            </a:r>
            <a:r>
              <a:rPr lang="hu-HU" sz="4400" err="1">
                <a:solidFill>
                  <a:schemeClr val="bg1"/>
                </a:solidFill>
                <a:latin typeface="Titillium Bd"/>
              </a:rPr>
              <a:t>inspiration</a:t>
            </a:r>
            <a:r>
              <a:rPr lang="hu-HU" sz="4400">
                <a:solidFill>
                  <a:schemeClr val="bg1"/>
                </a:solidFill>
                <a:latin typeface="Titillium Bd"/>
              </a:rPr>
              <a:t>...</a:t>
            </a:r>
            <a:endParaRPr lang="en-GB" sz="4400">
              <a:solidFill>
                <a:schemeClr val="bg1"/>
              </a:solidFill>
              <a:latin typeface="Titillium Bd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B0EB417-A92E-5C5E-765A-9A5F86DAD49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2604541" y="0"/>
            <a:ext cx="6982918" cy="6858000"/>
          </a:xfrm>
          <a:prstGeom prst="rect">
            <a:avLst/>
          </a:prstGeom>
        </p:spPr>
      </p:pic>
      <p:pic>
        <p:nvPicPr>
          <p:cNvPr id="4" name="Obraz 3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2DD1AE68-5A53-530C-DE88-9401E54DEB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8510" y="6103133"/>
            <a:ext cx="3058418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56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7944-278D-3A07-011D-CE99F1CEF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6B149619-E044-D850-4EC7-582A628520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A45674-2C81-004E-CA62-E1BF98E91199}"/>
              </a:ext>
            </a:extLst>
          </p:cNvPr>
          <p:cNvSpPr txBox="1">
            <a:spLocks/>
          </p:cNvSpPr>
          <p:nvPr/>
        </p:nvSpPr>
        <p:spPr>
          <a:xfrm>
            <a:off x="478003" y="616896"/>
            <a:ext cx="5044684" cy="54286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b="1" dirty="0" err="1">
                <a:solidFill>
                  <a:schemeClr val="bg1"/>
                </a:solidFill>
                <a:latin typeface="Titillium Web"/>
              </a:rPr>
              <a:t>Meet</a:t>
            </a:r>
            <a:r>
              <a:rPr lang="pl-PL" sz="4000" b="1" dirty="0">
                <a:solidFill>
                  <a:schemeClr val="bg1"/>
                </a:solidFill>
                <a:latin typeface="Titillium Web"/>
              </a:rPr>
              <a:t> </a:t>
            </a:r>
            <a:r>
              <a:rPr lang="pl-PL" sz="4000" b="1" dirty="0" err="1">
                <a:solidFill>
                  <a:schemeClr val="bg1"/>
                </a:solidFill>
                <a:latin typeface="Titillium Web"/>
              </a:rPr>
              <a:t>our</a:t>
            </a:r>
            <a:r>
              <a:rPr lang="pl-PL" sz="4000" b="1" dirty="0">
                <a:solidFill>
                  <a:schemeClr val="bg1"/>
                </a:solidFill>
                <a:latin typeface="Titillium Web"/>
              </a:rPr>
              <a:t> alumni </a:t>
            </a:r>
            <a:endParaRPr lang="en-US" sz="4000" dirty="0">
              <a:solidFill>
                <a:schemeClr val="bg1"/>
              </a:solidFill>
              <a:latin typeface="Titillium Web"/>
            </a:endParaRPr>
          </a:p>
        </p:txBody>
      </p:sp>
      <p:sp>
        <p:nvSpPr>
          <p:cNvPr id="2" name="Oval 12">
            <a:extLst>
              <a:ext uri="{FF2B5EF4-FFF2-40B4-BE49-F238E27FC236}">
                <a16:creationId xmlns:a16="http://schemas.microsoft.com/office/drawing/2014/main" id="{506D8703-C934-CE0B-F0A0-EF8AE11EEE06}"/>
              </a:ext>
            </a:extLst>
          </p:cNvPr>
          <p:cNvSpPr/>
          <p:nvPr/>
        </p:nvSpPr>
        <p:spPr>
          <a:xfrm>
            <a:off x="1006131" y="2202044"/>
            <a:ext cx="1686677" cy="168667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noProof="0"/>
          </a:p>
        </p:txBody>
      </p:sp>
      <p:pic>
        <p:nvPicPr>
          <p:cNvPr id="1026" name="Picture 2" descr="Revolutionizing sustainable energy consumption logo">
            <a:extLst>
              <a:ext uri="{FF2B5EF4-FFF2-40B4-BE49-F238E27FC236}">
                <a16:creationId xmlns:a16="http://schemas.microsoft.com/office/drawing/2014/main" id="{D0CD593D-07A6-A2B6-615A-287EAE3FA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41" y="4896912"/>
            <a:ext cx="791136" cy="78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726992-4A35-3D2C-4DA7-A625C16D5073}"/>
              </a:ext>
            </a:extLst>
          </p:cNvPr>
          <p:cNvSpPr txBox="1"/>
          <p:nvPr/>
        </p:nvSpPr>
        <p:spPr>
          <a:xfrm>
            <a:off x="7329601" y="4834579"/>
            <a:ext cx="18942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1800" i="1" noProof="0" dirty="0">
              <a:solidFill>
                <a:schemeClr val="bg1"/>
              </a:solidFill>
            </a:endParaRPr>
          </a:p>
          <a:p>
            <a:r>
              <a:rPr lang="en-GB" sz="1800" noProof="0" dirty="0">
                <a:solidFill>
                  <a:schemeClr val="bg1"/>
                </a:solidFill>
                <a:latin typeface="Titillium Web" pitchFamily="2" charset="0"/>
              </a:rPr>
              <a:t>Rita Gomes, </a:t>
            </a:r>
            <a:r>
              <a:rPr lang="en-GB" sz="1800" b="1" noProof="0" dirty="0" err="1">
                <a:solidFill>
                  <a:schemeClr val="bg1"/>
                </a:solidFill>
                <a:latin typeface="Titillium Web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Seenergy</a:t>
            </a:r>
            <a:endParaRPr lang="en-GB" b="1" noProof="0" dirty="0">
              <a:solidFill>
                <a:schemeClr val="bg1"/>
              </a:solidFill>
              <a:latin typeface="Titillium Web" pitchFamily="2" charset="0"/>
            </a:endParaRPr>
          </a:p>
        </p:txBody>
      </p:sp>
      <p:sp>
        <p:nvSpPr>
          <p:cNvPr id="7" name="Rectangle: Diagonal Corners Rounded 8">
            <a:extLst>
              <a:ext uri="{FF2B5EF4-FFF2-40B4-BE49-F238E27FC236}">
                <a16:creationId xmlns:a16="http://schemas.microsoft.com/office/drawing/2014/main" id="{C03EAE78-8508-B21D-CDB5-AFA6316BFC34}"/>
              </a:ext>
            </a:extLst>
          </p:cNvPr>
          <p:cNvSpPr/>
          <p:nvPr/>
        </p:nvSpPr>
        <p:spPr>
          <a:xfrm>
            <a:off x="2692808" y="1310957"/>
            <a:ext cx="7939333" cy="437313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  <a:t>“Jumpstarter is a great platform </a:t>
            </a:r>
            <a:b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</a:br>
            <a: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  <a:t>for </a:t>
            </a:r>
            <a:r>
              <a:rPr lang="en-GB" sz="4000" i="1" noProof="0" dirty="0">
                <a:solidFill>
                  <a:schemeClr val="accent6"/>
                </a:solidFill>
                <a:latin typeface="Titillium Web" pitchFamily="2" charset="0"/>
              </a:rPr>
              <a:t>connecting with other people</a:t>
            </a:r>
            <a: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  <a:t>, </a:t>
            </a:r>
            <a:b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</a:br>
            <a: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  <a:t>networking, coaching, </a:t>
            </a:r>
            <a:r>
              <a:rPr lang="en-GB" sz="4000" i="1" noProof="0" dirty="0">
                <a:solidFill>
                  <a:schemeClr val="accent6"/>
                </a:solidFill>
                <a:latin typeface="Titillium Web" pitchFamily="2" charset="0"/>
              </a:rPr>
              <a:t>interacting with different ideas</a:t>
            </a:r>
            <a:r>
              <a:rPr lang="en-GB" sz="4000" i="1" noProof="0" dirty="0">
                <a:solidFill>
                  <a:schemeClr val="bg1"/>
                </a:solidFill>
                <a:latin typeface="Titillium Web" pitchFamily="2" charset="0"/>
              </a:rPr>
              <a:t>, and ultimately expand one's own ideas, which is the key objective. “</a:t>
            </a:r>
          </a:p>
        </p:txBody>
      </p:sp>
    </p:spTree>
    <p:extLst>
      <p:ext uri="{BB962C8B-B14F-4D97-AF65-F5344CB8AC3E}">
        <p14:creationId xmlns:p14="http://schemas.microsoft.com/office/powerpoint/2010/main" val="3468120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3B7E-335A-CE12-0765-6724179D1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323DAFC8-35FA-A980-2527-3C8BB1ED12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Rectangle: Top Corners Rounded 19">
            <a:extLst>
              <a:ext uri="{FF2B5EF4-FFF2-40B4-BE49-F238E27FC236}">
                <a16:creationId xmlns:a16="http://schemas.microsoft.com/office/drawing/2014/main" id="{8283DE99-C6B1-502A-5394-3DB3AE55C799}"/>
              </a:ext>
            </a:extLst>
          </p:cNvPr>
          <p:cNvSpPr/>
          <p:nvPr/>
        </p:nvSpPr>
        <p:spPr>
          <a:xfrm>
            <a:off x="6261117" y="457514"/>
            <a:ext cx="5603783" cy="1449014"/>
          </a:xfrm>
          <a:prstGeom prst="roundRect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ole tekstowe 11">
            <a:extLst>
              <a:ext uri="{FF2B5EF4-FFF2-40B4-BE49-F238E27FC236}">
                <a16:creationId xmlns:a16="http://schemas.microsoft.com/office/drawing/2014/main" id="{633E14CC-614D-4D6B-67E2-9290FB418143}"/>
              </a:ext>
            </a:extLst>
          </p:cNvPr>
          <p:cNvSpPr txBox="1"/>
          <p:nvPr/>
        </p:nvSpPr>
        <p:spPr>
          <a:xfrm>
            <a:off x="8230674" y="759683"/>
            <a:ext cx="2289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EIT </a:t>
            </a:r>
            <a:r>
              <a:rPr lang="en-US" sz="1600" b="1" err="1">
                <a:solidFill>
                  <a:srgbClr val="142C79"/>
                </a:solidFill>
                <a:latin typeface="Titillium" pitchFamily="2" charset="0"/>
              </a:rPr>
              <a:t>Jumpstarter</a:t>
            </a:r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 Cohort: </a:t>
            </a:r>
          </a:p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Number of employees:</a:t>
            </a:r>
          </a:p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Funding raised:</a:t>
            </a:r>
          </a:p>
        </p:txBody>
      </p:sp>
      <p:sp>
        <p:nvSpPr>
          <p:cNvPr id="6" name="pole tekstowe 19">
            <a:extLst>
              <a:ext uri="{FF2B5EF4-FFF2-40B4-BE49-F238E27FC236}">
                <a16:creationId xmlns:a16="http://schemas.microsoft.com/office/drawing/2014/main" id="{1ED81B39-0AAF-DDB8-9FF9-8E4264D0E58F}"/>
              </a:ext>
            </a:extLst>
          </p:cNvPr>
          <p:cNvSpPr txBox="1"/>
          <p:nvPr/>
        </p:nvSpPr>
        <p:spPr>
          <a:xfrm>
            <a:off x="478003" y="1297469"/>
            <a:ext cx="554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Titillium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smart energy solutions that efficiently store renewable energy from the sun and wind.</a:t>
            </a:r>
            <a:endParaRPr lang="en-US" i="1">
              <a:solidFill>
                <a:schemeClr val="bg1"/>
              </a:solidFill>
              <a:latin typeface="Titillium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1E997F-06B3-38FE-5499-AB7FFA8D07D9}"/>
              </a:ext>
            </a:extLst>
          </p:cNvPr>
          <p:cNvGrpSpPr/>
          <p:nvPr/>
        </p:nvGrpSpPr>
        <p:grpSpPr>
          <a:xfrm>
            <a:off x="1562415" y="2794829"/>
            <a:ext cx="9067170" cy="3104489"/>
            <a:chOff x="1358018" y="2582960"/>
            <a:chExt cx="9067170" cy="3104489"/>
          </a:xfrm>
        </p:grpSpPr>
        <p:pic>
          <p:nvPicPr>
            <p:cNvPr id="9" name="Picture 29">
              <a:extLst>
                <a:ext uri="{FF2B5EF4-FFF2-40B4-BE49-F238E27FC236}">
                  <a16:creationId xmlns:a16="http://schemas.microsoft.com/office/drawing/2014/main" id="{7113C344-DC8F-A21F-5E07-F7AB2D108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6217" y="2582960"/>
              <a:ext cx="3468971" cy="3104489"/>
            </a:xfrm>
            <a:prstGeom prst="round2DiagRect">
              <a:avLst>
                <a:gd name="adj1" fmla="val 16667"/>
                <a:gd name="adj2" fmla="val 15805"/>
              </a:avLst>
            </a:prstGeom>
          </p:spPr>
        </p:pic>
        <p:sp>
          <p:nvSpPr>
            <p:cNvPr id="10" name="Arrow: Right 22">
              <a:extLst>
                <a:ext uri="{FF2B5EF4-FFF2-40B4-BE49-F238E27FC236}">
                  <a16:creationId xmlns:a16="http://schemas.microsoft.com/office/drawing/2014/main" id="{361F2AB9-5E15-93BD-917C-D17A60863C70}"/>
                </a:ext>
              </a:extLst>
            </p:cNvPr>
            <p:cNvSpPr/>
            <p:nvPr/>
          </p:nvSpPr>
          <p:spPr>
            <a:xfrm>
              <a:off x="5884096" y="3870353"/>
              <a:ext cx="893135" cy="529702"/>
            </a:xfrm>
            <a:prstGeom prst="rightArrow">
              <a:avLst/>
            </a:prstGeom>
            <a:solidFill>
              <a:srgbClr val="F5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1" name="Picture 27">
              <a:extLst>
                <a:ext uri="{FF2B5EF4-FFF2-40B4-BE49-F238E27FC236}">
                  <a16:creationId xmlns:a16="http://schemas.microsoft.com/office/drawing/2014/main" id="{B282AE42-0170-D676-338D-DCD0E7262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8018" y="2589626"/>
              <a:ext cx="4307848" cy="3091157"/>
            </a:xfrm>
            <a:prstGeom prst="round2DiagRect">
              <a:avLst>
                <a:gd name="adj1" fmla="val 16667"/>
                <a:gd name="adj2" fmla="val 12987"/>
              </a:avLst>
            </a:prstGeom>
          </p:spPr>
        </p:pic>
      </p:grpSp>
      <p:pic>
        <p:nvPicPr>
          <p:cNvPr id="12" name="Picture 2" descr="Rumitech">
            <a:extLst>
              <a:ext uri="{FF2B5EF4-FFF2-40B4-BE49-F238E27FC236}">
                <a16:creationId xmlns:a16="http://schemas.microsoft.com/office/drawing/2014/main" id="{9AFF7F10-6907-EE78-C5F3-355C58155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6435" y="1003549"/>
            <a:ext cx="1562076" cy="31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734BA82-6458-C5AF-2351-F155D3923771}"/>
              </a:ext>
            </a:extLst>
          </p:cNvPr>
          <p:cNvSpPr txBox="1">
            <a:spLocks/>
          </p:cNvSpPr>
          <p:nvPr/>
        </p:nvSpPr>
        <p:spPr>
          <a:xfrm>
            <a:off x="478003" y="616896"/>
            <a:ext cx="5044684" cy="54286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u="sng">
                <a:solidFill>
                  <a:schemeClr val="bg1"/>
                </a:solidFill>
                <a:latin typeface="Titillium Web"/>
              </a:rPr>
              <a:t>RumiTech,</a:t>
            </a:r>
            <a:r>
              <a:rPr lang="en-GB" sz="4000" b="1">
                <a:solidFill>
                  <a:schemeClr val="bg1"/>
                </a:solidFill>
                <a:latin typeface="Titillium Web"/>
              </a:rPr>
              <a:t> </a:t>
            </a:r>
            <a:r>
              <a:rPr lang="en-US" sz="4000" b="1">
                <a:solidFill>
                  <a:schemeClr val="bg1"/>
                </a:solidFill>
                <a:latin typeface="Titillium Web" pitchFamily="2" charset="0"/>
              </a:rPr>
              <a:t>Türkiye</a:t>
            </a:r>
            <a:endParaRPr lang="en-US" sz="4000">
              <a:solidFill>
                <a:schemeClr val="bg1"/>
              </a:solidFill>
              <a:latin typeface="Titillium Web"/>
            </a:endParaRPr>
          </a:p>
        </p:txBody>
      </p:sp>
      <p:pic>
        <p:nvPicPr>
          <p:cNvPr id="16" name="Obraz 15" descr="Obraz zawierający Grafika, logo, projekt graficzny, czerwony&#10;&#10;Opis wygenerowany automatycznie">
            <a:extLst>
              <a:ext uri="{FF2B5EF4-FFF2-40B4-BE49-F238E27FC236}">
                <a16:creationId xmlns:a16="http://schemas.microsoft.com/office/drawing/2014/main" id="{4E40CC7B-60BB-7EF9-46AF-96FFD81EF6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1978" y="622569"/>
            <a:ext cx="814292" cy="542861"/>
          </a:xfrm>
          <a:prstGeom prst="rect">
            <a:avLst/>
          </a:prstGeom>
        </p:spPr>
      </p:pic>
      <p:sp>
        <p:nvSpPr>
          <p:cNvPr id="17" name="pole tekstowe 11">
            <a:extLst>
              <a:ext uri="{FF2B5EF4-FFF2-40B4-BE49-F238E27FC236}">
                <a16:creationId xmlns:a16="http://schemas.microsoft.com/office/drawing/2014/main" id="{7A87405D-A826-E57E-7DA5-1315FE5E9293}"/>
              </a:ext>
            </a:extLst>
          </p:cNvPr>
          <p:cNvSpPr txBox="1"/>
          <p:nvPr/>
        </p:nvSpPr>
        <p:spPr>
          <a:xfrm>
            <a:off x="10407307" y="761426"/>
            <a:ext cx="134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2023</a:t>
            </a:r>
          </a:p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6</a:t>
            </a:r>
          </a:p>
          <a:p>
            <a:r>
              <a:rPr lang="en-US" sz="1600" b="1">
                <a:solidFill>
                  <a:srgbClr val="142C79"/>
                </a:solidFill>
                <a:latin typeface="Titillium" pitchFamily="2" charset="0"/>
              </a:rPr>
              <a:t>EUR 270 000</a:t>
            </a:r>
          </a:p>
        </p:txBody>
      </p:sp>
    </p:spTree>
    <p:extLst>
      <p:ext uri="{BB962C8B-B14F-4D97-AF65-F5344CB8AC3E}">
        <p14:creationId xmlns:p14="http://schemas.microsoft.com/office/powerpoint/2010/main" val="2800008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D5229-6580-F9E9-C024-B83F4D72D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A5973EFC-D61D-927E-5901-7E55BB16C4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Rectangle: Top Corners Rounded 19">
            <a:extLst>
              <a:ext uri="{FF2B5EF4-FFF2-40B4-BE49-F238E27FC236}">
                <a16:creationId xmlns:a16="http://schemas.microsoft.com/office/drawing/2014/main" id="{53DD292F-4772-EBF6-0EA3-911B2CF9A10D}"/>
              </a:ext>
            </a:extLst>
          </p:cNvPr>
          <p:cNvSpPr/>
          <p:nvPr/>
        </p:nvSpPr>
        <p:spPr>
          <a:xfrm>
            <a:off x="6261117" y="457514"/>
            <a:ext cx="5603783" cy="1449014"/>
          </a:xfrm>
          <a:prstGeom prst="roundRect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ole tekstowe 19">
            <a:extLst>
              <a:ext uri="{FF2B5EF4-FFF2-40B4-BE49-F238E27FC236}">
                <a16:creationId xmlns:a16="http://schemas.microsoft.com/office/drawing/2014/main" id="{AABC171F-242F-383A-FDF8-CB4DF763E12C}"/>
              </a:ext>
            </a:extLst>
          </p:cNvPr>
          <p:cNvSpPr txBox="1"/>
          <p:nvPr/>
        </p:nvSpPr>
        <p:spPr>
          <a:xfrm>
            <a:off x="478003" y="1297469"/>
            <a:ext cx="554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err="1">
                <a:solidFill>
                  <a:schemeClr val="bg1"/>
                </a:solidFill>
                <a:latin typeface="Titillium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ReCatalyst</a:t>
            </a:r>
            <a:r>
              <a:rPr lang="en-GB" b="1">
                <a:solidFill>
                  <a:schemeClr val="bg1"/>
                </a:solidFill>
                <a:latin typeface="Titillium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provides customizable platinum-alloy catalyst solutions to optimize precious metal usage.</a:t>
            </a:r>
          </a:p>
        </p:txBody>
      </p:sp>
      <p:sp>
        <p:nvSpPr>
          <p:cNvPr id="10" name="Arrow: Right 22">
            <a:extLst>
              <a:ext uri="{FF2B5EF4-FFF2-40B4-BE49-F238E27FC236}">
                <a16:creationId xmlns:a16="http://schemas.microsoft.com/office/drawing/2014/main" id="{8AAE602B-858F-6DF3-4FAD-73FFD8FB30F7}"/>
              </a:ext>
            </a:extLst>
          </p:cNvPr>
          <p:cNvSpPr/>
          <p:nvPr/>
        </p:nvSpPr>
        <p:spPr>
          <a:xfrm>
            <a:off x="6088493" y="4082222"/>
            <a:ext cx="893135" cy="529702"/>
          </a:xfrm>
          <a:prstGeom prst="rightArrow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6791920-59B5-B721-5CEF-15D8B6BB0453}"/>
              </a:ext>
            </a:extLst>
          </p:cNvPr>
          <p:cNvSpPr txBox="1">
            <a:spLocks/>
          </p:cNvSpPr>
          <p:nvPr/>
        </p:nvSpPr>
        <p:spPr>
          <a:xfrm>
            <a:off x="478003" y="616896"/>
            <a:ext cx="5044684" cy="54286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u="sng" err="1">
                <a:solidFill>
                  <a:schemeClr val="bg1"/>
                </a:solidFill>
                <a:latin typeface="Titillium Web"/>
              </a:rPr>
              <a:t>ReCatalyst</a:t>
            </a:r>
            <a:r>
              <a:rPr lang="en-GB" sz="4000" b="1" u="sng">
                <a:solidFill>
                  <a:schemeClr val="bg1"/>
                </a:solidFill>
                <a:latin typeface="Titillium Web"/>
              </a:rPr>
              <a:t>*,</a:t>
            </a:r>
            <a:r>
              <a:rPr lang="en-GB" sz="4000" b="1">
                <a:solidFill>
                  <a:schemeClr val="bg1"/>
                </a:solidFill>
                <a:latin typeface="Titillium Web"/>
              </a:rPr>
              <a:t> Slovenia</a:t>
            </a:r>
            <a:endParaRPr lang="en-US" sz="4000">
              <a:solidFill>
                <a:schemeClr val="bg1"/>
              </a:solidFill>
              <a:latin typeface="Titillium Web"/>
            </a:endParaRPr>
          </a:p>
        </p:txBody>
      </p:sp>
      <p:pic>
        <p:nvPicPr>
          <p:cNvPr id="2" name="Obraz 15" descr="Obraz zawierający symbol, clipart, Grafika, logo&#10;&#10;Opis wygenerowany automatycznie">
            <a:extLst>
              <a:ext uri="{FF2B5EF4-FFF2-40B4-BE49-F238E27FC236}">
                <a16:creationId xmlns:a16="http://schemas.microsoft.com/office/drawing/2014/main" id="{223E092D-6092-97A8-D1CF-C60D86D1D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313" y="655637"/>
            <a:ext cx="699232" cy="46537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Picture 23" descr="A group of men in a video chat&#10;&#10;Description automatically generated">
            <a:extLst>
              <a:ext uri="{FF2B5EF4-FFF2-40B4-BE49-F238E27FC236}">
                <a16:creationId xmlns:a16="http://schemas.microsoft.com/office/drawing/2014/main" id="{4B05D895-3009-34F1-157B-9FA1CEA42A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789" y="2705304"/>
            <a:ext cx="3973877" cy="2980408"/>
          </a:xfrm>
          <a:prstGeom prst="round2DiagRect">
            <a:avLst>
              <a:gd name="adj1" fmla="val 16667"/>
              <a:gd name="adj2" fmla="val 16463"/>
            </a:avLst>
          </a:prstGeom>
        </p:spPr>
      </p:pic>
      <p:pic>
        <p:nvPicPr>
          <p:cNvPr id="13" name="Picture 25">
            <a:extLst>
              <a:ext uri="{FF2B5EF4-FFF2-40B4-BE49-F238E27FC236}">
                <a16:creationId xmlns:a16="http://schemas.microsoft.com/office/drawing/2014/main" id="{5A460C73-C532-D17D-0B1F-217228B189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307" y="2708483"/>
            <a:ext cx="3820978" cy="2938599"/>
          </a:xfrm>
          <a:prstGeom prst="round2DiagRect">
            <a:avLst>
              <a:gd name="adj1" fmla="val 16667"/>
              <a:gd name="adj2" fmla="val 15938"/>
            </a:avLst>
          </a:prstGeom>
        </p:spPr>
      </p:pic>
      <p:sp>
        <p:nvSpPr>
          <p:cNvPr id="15" name="pole tekstowe 11">
            <a:extLst>
              <a:ext uri="{FF2B5EF4-FFF2-40B4-BE49-F238E27FC236}">
                <a16:creationId xmlns:a16="http://schemas.microsoft.com/office/drawing/2014/main" id="{3424A244-F7F9-C61D-1B85-B18CE1D379FA}"/>
              </a:ext>
            </a:extLst>
          </p:cNvPr>
          <p:cNvSpPr txBox="1"/>
          <p:nvPr/>
        </p:nvSpPr>
        <p:spPr>
          <a:xfrm>
            <a:off x="8029678" y="606059"/>
            <a:ext cx="202491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EIT </a:t>
            </a:r>
            <a:r>
              <a:rPr lang="en-US" sz="1400" b="1" err="1">
                <a:solidFill>
                  <a:srgbClr val="034EA2"/>
                </a:solidFill>
                <a:latin typeface="Titillium" pitchFamily="2" charset="0"/>
              </a:rPr>
              <a:t>Jumpstarter</a:t>
            </a:r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 Cohort: 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Number of employees: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Funding raised: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Other EU projects: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EIC Funding:</a:t>
            </a:r>
          </a:p>
        </p:txBody>
      </p:sp>
      <p:sp>
        <p:nvSpPr>
          <p:cNvPr id="21" name="pole tekstowe 11">
            <a:extLst>
              <a:ext uri="{FF2B5EF4-FFF2-40B4-BE49-F238E27FC236}">
                <a16:creationId xmlns:a16="http://schemas.microsoft.com/office/drawing/2014/main" id="{C5C1C4F0-66FD-07F7-BDA8-8358BCC079D9}"/>
              </a:ext>
            </a:extLst>
          </p:cNvPr>
          <p:cNvSpPr txBox="1"/>
          <p:nvPr/>
        </p:nvSpPr>
        <p:spPr>
          <a:xfrm>
            <a:off x="9875253" y="607802"/>
            <a:ext cx="19896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2020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11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EUR 4 000 000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ELCHEMHY Consortium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EIC Transition 2023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1D57F007-AB06-371A-1555-2E8B24D118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18"/>
          <a:stretch/>
        </p:blipFill>
        <p:spPr>
          <a:xfrm>
            <a:off x="6822048" y="817299"/>
            <a:ext cx="724192" cy="684915"/>
          </a:xfrm>
          <a:prstGeom prst="rect">
            <a:avLst/>
          </a:prstGeom>
        </p:spPr>
      </p:pic>
      <p:sp>
        <p:nvSpPr>
          <p:cNvPr id="23" name="pole tekstowe 16">
            <a:extLst>
              <a:ext uri="{FF2B5EF4-FFF2-40B4-BE49-F238E27FC236}">
                <a16:creationId xmlns:a16="http://schemas.microsoft.com/office/drawing/2014/main" id="{BD725D35-E7A4-9AB6-BF8B-14F3449E7B82}"/>
              </a:ext>
            </a:extLst>
          </p:cNvPr>
          <p:cNvSpPr txBox="1"/>
          <p:nvPr/>
        </p:nvSpPr>
        <p:spPr>
          <a:xfrm>
            <a:off x="98981" y="6479841"/>
            <a:ext cx="61621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>
                <a:solidFill>
                  <a:schemeClr val="bg1"/>
                </a:solidFill>
                <a:latin typeface="Titillium" pitchFamily="2" charset="0"/>
              </a:rPr>
              <a:t>*Spin-off </a:t>
            </a:r>
            <a:r>
              <a:rPr lang="pl-PL" sz="1400" err="1">
                <a:solidFill>
                  <a:schemeClr val="bg1"/>
                </a:solidFill>
                <a:latin typeface="Titillium" pitchFamily="2" charset="0"/>
              </a:rPr>
              <a:t>Slovenian</a:t>
            </a:r>
            <a:r>
              <a:rPr lang="pl-PL" sz="1400">
                <a:solidFill>
                  <a:schemeClr val="bg1"/>
                </a:solidFill>
                <a:latin typeface="Titillium" pitchFamily="2" charset="0"/>
              </a:rPr>
              <a:t> </a:t>
            </a:r>
            <a:r>
              <a:rPr lang="pl-PL" sz="1400" err="1">
                <a:solidFill>
                  <a:schemeClr val="bg1"/>
                </a:solidFill>
                <a:latin typeface="Titillium" pitchFamily="2" charset="0"/>
              </a:rPr>
              <a:t>National</a:t>
            </a:r>
            <a:r>
              <a:rPr lang="pl-PL" sz="1400">
                <a:solidFill>
                  <a:schemeClr val="bg1"/>
                </a:solidFill>
                <a:latin typeface="Titillium" pitchFamily="2" charset="0"/>
              </a:rPr>
              <a:t> </a:t>
            </a:r>
            <a:r>
              <a:rPr lang="pl-PL" sz="1400" err="1">
                <a:solidFill>
                  <a:schemeClr val="bg1"/>
                </a:solidFill>
                <a:latin typeface="Titillium" pitchFamily="2" charset="0"/>
              </a:rPr>
              <a:t>Institute</a:t>
            </a:r>
            <a:r>
              <a:rPr lang="pl-PL" sz="1400">
                <a:solidFill>
                  <a:schemeClr val="bg1"/>
                </a:solidFill>
                <a:latin typeface="Titillium" pitchFamily="2" charset="0"/>
              </a:rPr>
              <a:t> of </a:t>
            </a:r>
            <a:r>
              <a:rPr lang="pl-PL" sz="1400" err="1">
                <a:solidFill>
                  <a:schemeClr val="bg1"/>
                </a:solidFill>
                <a:latin typeface="Titillium" pitchFamily="2" charset="0"/>
              </a:rPr>
              <a:t>Chemistry</a:t>
            </a:r>
            <a:endParaRPr lang="pl-PL" sz="1400">
              <a:solidFill>
                <a:schemeClr val="bg1"/>
              </a:solidFill>
              <a:latin typeface="Titill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279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A0FD3-0759-0DB3-438A-F1C46FDE3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5835162D-5F3F-ED72-60DE-BBEC85756D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Rectangle: Top Corners Rounded 19">
            <a:extLst>
              <a:ext uri="{FF2B5EF4-FFF2-40B4-BE49-F238E27FC236}">
                <a16:creationId xmlns:a16="http://schemas.microsoft.com/office/drawing/2014/main" id="{4406D19C-9BA4-30ED-FC93-B442A62B3B97}"/>
              </a:ext>
            </a:extLst>
          </p:cNvPr>
          <p:cNvSpPr/>
          <p:nvPr/>
        </p:nvSpPr>
        <p:spPr>
          <a:xfrm>
            <a:off x="6261117" y="457514"/>
            <a:ext cx="5603783" cy="1449014"/>
          </a:xfrm>
          <a:prstGeom prst="roundRect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ole tekstowe 19">
            <a:extLst>
              <a:ext uri="{FF2B5EF4-FFF2-40B4-BE49-F238E27FC236}">
                <a16:creationId xmlns:a16="http://schemas.microsoft.com/office/drawing/2014/main" id="{C26B1955-F896-A1F4-7F46-5D9CF939C3EC}"/>
              </a:ext>
            </a:extLst>
          </p:cNvPr>
          <p:cNvSpPr txBox="1"/>
          <p:nvPr/>
        </p:nvSpPr>
        <p:spPr>
          <a:xfrm>
            <a:off x="478003" y="1297469"/>
            <a:ext cx="554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Titillium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Digital health company pioneering an AI-platform to accelerate personalized drug discovery + development.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03275B1-F747-9248-BF96-B2E5CA82CC70}"/>
              </a:ext>
            </a:extLst>
          </p:cNvPr>
          <p:cNvSpPr txBox="1">
            <a:spLocks/>
          </p:cNvSpPr>
          <p:nvPr/>
        </p:nvSpPr>
        <p:spPr>
          <a:xfrm>
            <a:off x="478003" y="616896"/>
            <a:ext cx="5044684" cy="54286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u="sng" err="1">
                <a:solidFill>
                  <a:schemeClr val="bg1"/>
                </a:solidFill>
                <a:latin typeface="Titillium Web"/>
              </a:rPr>
              <a:t>iLoF</a:t>
            </a:r>
            <a:r>
              <a:rPr lang="en-GB" sz="4000" b="1" u="sng">
                <a:solidFill>
                  <a:schemeClr val="bg1"/>
                </a:solidFill>
                <a:latin typeface="Titillium Web"/>
              </a:rPr>
              <a:t>,</a:t>
            </a:r>
            <a:r>
              <a:rPr lang="en-GB" sz="4000" b="1">
                <a:solidFill>
                  <a:schemeClr val="bg1"/>
                </a:solidFill>
                <a:latin typeface="Titillium Web"/>
              </a:rPr>
              <a:t> Portugal</a:t>
            </a:r>
            <a:endParaRPr lang="en-US" sz="4000">
              <a:solidFill>
                <a:schemeClr val="bg1"/>
              </a:solidFill>
              <a:latin typeface="Titillium Web"/>
            </a:endParaRPr>
          </a:p>
        </p:txBody>
      </p:sp>
      <p:pic>
        <p:nvPicPr>
          <p:cNvPr id="2" name="Obraz 24" descr="Obraz zawierający symbol, flaga, logo, Grafika&#10;&#10;Opis wygenerowany automatycznie">
            <a:extLst>
              <a:ext uri="{FF2B5EF4-FFF2-40B4-BE49-F238E27FC236}">
                <a16:creationId xmlns:a16="http://schemas.microsoft.com/office/drawing/2014/main" id="{4647BF24-7EE8-68D2-398F-559ADEFE5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136" y="647919"/>
            <a:ext cx="720319" cy="480813"/>
          </a:xfrm>
          <a:prstGeom prst="rect">
            <a:avLst/>
          </a:prstGeom>
        </p:spPr>
      </p:pic>
      <p:sp>
        <p:nvSpPr>
          <p:cNvPr id="15" name="pole tekstowe 11">
            <a:extLst>
              <a:ext uri="{FF2B5EF4-FFF2-40B4-BE49-F238E27FC236}">
                <a16:creationId xmlns:a16="http://schemas.microsoft.com/office/drawing/2014/main" id="{FEC76997-6058-762C-FA2E-5F21119490C3}"/>
              </a:ext>
            </a:extLst>
          </p:cNvPr>
          <p:cNvSpPr txBox="1"/>
          <p:nvPr/>
        </p:nvSpPr>
        <p:spPr>
          <a:xfrm>
            <a:off x="6383698" y="595481"/>
            <a:ext cx="202491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EIT </a:t>
            </a:r>
            <a:r>
              <a:rPr lang="en-US" sz="1400" b="1" err="1">
                <a:solidFill>
                  <a:srgbClr val="034EA2"/>
                </a:solidFill>
                <a:latin typeface="Titillium" pitchFamily="2" charset="0"/>
              </a:rPr>
              <a:t>Jumpstarter</a:t>
            </a:r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 Cohort: 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Number of employees: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Funding raised: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EIC Funding: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EU Contribution:</a:t>
            </a:r>
          </a:p>
        </p:txBody>
      </p:sp>
      <p:sp>
        <p:nvSpPr>
          <p:cNvPr id="18" name="pole tekstowe 11">
            <a:extLst>
              <a:ext uri="{FF2B5EF4-FFF2-40B4-BE49-F238E27FC236}">
                <a16:creationId xmlns:a16="http://schemas.microsoft.com/office/drawing/2014/main" id="{25F82CFB-3B93-CC4B-F20A-0359F04F0161}"/>
              </a:ext>
            </a:extLst>
          </p:cNvPr>
          <p:cNvSpPr txBox="1"/>
          <p:nvPr/>
        </p:nvSpPr>
        <p:spPr>
          <a:xfrm>
            <a:off x="8291265" y="597224"/>
            <a:ext cx="342273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2019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31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EUR 13 900 000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HORIZON EIC Accelerator Blended Finance</a:t>
            </a:r>
          </a:p>
          <a:p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2 495 850,00 € (1.08.2023 – 31.07.2025)</a:t>
            </a:r>
          </a:p>
        </p:txBody>
      </p:sp>
      <p:pic>
        <p:nvPicPr>
          <p:cNvPr id="22" name="Picture 2" descr="iLoF logo">
            <a:extLst>
              <a:ext uri="{FF2B5EF4-FFF2-40B4-BE49-F238E27FC236}">
                <a16:creationId xmlns:a16="http://schemas.microsoft.com/office/drawing/2014/main" id="{FDFA80D2-7961-7D15-07BB-84AE0B8CD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7772" y="526164"/>
            <a:ext cx="684915" cy="68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82D9662D-CC7C-87EC-7680-BA8585C24EDD}"/>
              </a:ext>
            </a:extLst>
          </p:cNvPr>
          <p:cNvGrpSpPr/>
          <p:nvPr/>
        </p:nvGrpSpPr>
        <p:grpSpPr>
          <a:xfrm>
            <a:off x="1424138" y="2715520"/>
            <a:ext cx="9343724" cy="3027332"/>
            <a:chOff x="1637608" y="2715520"/>
            <a:chExt cx="9343724" cy="3027332"/>
          </a:xfrm>
        </p:grpSpPr>
        <p:sp>
          <p:nvSpPr>
            <p:cNvPr id="10" name="Arrow: Right 22">
              <a:extLst>
                <a:ext uri="{FF2B5EF4-FFF2-40B4-BE49-F238E27FC236}">
                  <a16:creationId xmlns:a16="http://schemas.microsoft.com/office/drawing/2014/main" id="{61FDA63E-990B-CD5E-19EE-1A100B4EA83F}"/>
                </a:ext>
              </a:extLst>
            </p:cNvPr>
            <p:cNvSpPr/>
            <p:nvPr/>
          </p:nvSpPr>
          <p:spPr>
            <a:xfrm>
              <a:off x="5832016" y="4082222"/>
              <a:ext cx="893135" cy="529702"/>
            </a:xfrm>
            <a:prstGeom prst="rightArrow">
              <a:avLst/>
            </a:prstGeom>
            <a:solidFill>
              <a:srgbClr val="F5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DE14E701-33D7-963F-31EB-2582372E5A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178" r="6430"/>
            <a:stretch/>
          </p:blipFill>
          <p:spPr bwMode="auto">
            <a:xfrm>
              <a:off x="6843205" y="2715520"/>
              <a:ext cx="4138127" cy="2446105"/>
            </a:xfrm>
            <a:prstGeom prst="round2DiagRect">
              <a:avLst>
                <a:gd name="adj1" fmla="val 16667"/>
                <a:gd name="adj2" fmla="val 12765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3" descr="A logo with text on it&#10;&#10;Description automatically generated">
              <a:extLst>
                <a:ext uri="{FF2B5EF4-FFF2-40B4-BE49-F238E27FC236}">
                  <a16:creationId xmlns:a16="http://schemas.microsoft.com/office/drawing/2014/main" id="{E9793994-4F88-AC63-795D-F6F5CF930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2063" y="5295708"/>
              <a:ext cx="431453" cy="431453"/>
            </a:xfrm>
            <a:prstGeom prst="rect">
              <a:avLst/>
            </a:prstGeom>
          </p:spPr>
        </p:pic>
        <p:pic>
          <p:nvPicPr>
            <p:cNvPr id="25" name="Picture 8" descr="A blue and green explosion of smoke&#10;&#10;Description automatically generated">
              <a:extLst>
                <a:ext uri="{FF2B5EF4-FFF2-40B4-BE49-F238E27FC236}">
                  <a16:creationId xmlns:a16="http://schemas.microsoft.com/office/drawing/2014/main" id="{7FBE4DA3-5FBD-6CD8-FD47-388FBE61C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4341" y="5309744"/>
              <a:ext cx="556373" cy="420020"/>
            </a:xfrm>
            <a:prstGeom prst="rect">
              <a:avLst/>
            </a:prstGeom>
          </p:spPr>
        </p:pic>
        <p:pic>
          <p:nvPicPr>
            <p:cNvPr id="26" name="Picture 9" descr="A purple background with white text&#10;&#10;Description automatically generated">
              <a:extLst>
                <a:ext uri="{FF2B5EF4-FFF2-40B4-BE49-F238E27FC236}">
                  <a16:creationId xmlns:a16="http://schemas.microsoft.com/office/drawing/2014/main" id="{99C808DA-F6F7-22A9-5615-F95F3EC1E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41539" y="5306230"/>
              <a:ext cx="1290695" cy="428413"/>
            </a:xfrm>
            <a:prstGeom prst="rect">
              <a:avLst/>
            </a:prstGeom>
          </p:spPr>
        </p:pic>
        <p:pic>
          <p:nvPicPr>
            <p:cNvPr id="27" name="Picture 26" descr="A blue square with white text&#10;&#10;Description automatically generated">
              <a:extLst>
                <a:ext uri="{FF2B5EF4-FFF2-40B4-BE49-F238E27FC236}">
                  <a16:creationId xmlns:a16="http://schemas.microsoft.com/office/drawing/2014/main" id="{DF85CB71-07D4-AD3F-8B9A-0E1E1CE44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800" y="5311400"/>
              <a:ext cx="422906" cy="422906"/>
            </a:xfrm>
            <a:prstGeom prst="rect">
              <a:avLst/>
            </a:prstGeom>
          </p:spPr>
        </p:pic>
        <p:pic>
          <p:nvPicPr>
            <p:cNvPr id="28" name="Picture 12" descr="A purple square with white letters&#10;&#10;Description automatically generated">
              <a:extLst>
                <a:ext uri="{FF2B5EF4-FFF2-40B4-BE49-F238E27FC236}">
                  <a16:creationId xmlns:a16="http://schemas.microsoft.com/office/drawing/2014/main" id="{AFC8DA1B-C45D-7F04-CAB9-7FBE39B1D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93403" y="5311400"/>
              <a:ext cx="431452" cy="431452"/>
            </a:xfrm>
            <a:prstGeom prst="rect">
              <a:avLst/>
            </a:prstGeom>
          </p:spPr>
        </p:pic>
        <p:pic>
          <p:nvPicPr>
            <p:cNvPr id="29" name="Picture 10" descr="A red and black logo&#10;&#10;Description automatically generated">
              <a:extLst>
                <a:ext uri="{FF2B5EF4-FFF2-40B4-BE49-F238E27FC236}">
                  <a16:creationId xmlns:a16="http://schemas.microsoft.com/office/drawing/2014/main" id="{69C63986-D720-FB4E-D555-E543E2A90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44647" y="5342784"/>
              <a:ext cx="736685" cy="400068"/>
            </a:xfrm>
            <a:prstGeom prst="rect">
              <a:avLst/>
            </a:prstGeom>
          </p:spPr>
        </p:pic>
        <p:pic>
          <p:nvPicPr>
            <p:cNvPr id="30" name="Picture 3">
              <a:extLst>
                <a:ext uri="{FF2B5EF4-FFF2-40B4-BE49-F238E27FC236}">
                  <a16:creationId xmlns:a16="http://schemas.microsoft.com/office/drawing/2014/main" id="{18A75640-9230-E4E8-8A15-189F4932D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7608" y="2715520"/>
              <a:ext cx="4037303" cy="2910314"/>
            </a:xfrm>
            <a:prstGeom prst="round2DiagRect">
              <a:avLst>
                <a:gd name="adj1" fmla="val 16667"/>
                <a:gd name="adj2" fmla="val 13027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587715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46025-A89F-1EF7-D8D2-958E965DA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7309B599-6DBE-77A7-59BA-8A10187AB1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34EA2"/>
              </a:gs>
              <a:gs pos="100000">
                <a:srgbClr val="0312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: Top Corners Rounded 19">
            <a:extLst>
              <a:ext uri="{FF2B5EF4-FFF2-40B4-BE49-F238E27FC236}">
                <a16:creationId xmlns:a16="http://schemas.microsoft.com/office/drawing/2014/main" id="{E3468CB2-3DF8-A5C3-F361-3DA09B3205DA}"/>
              </a:ext>
            </a:extLst>
          </p:cNvPr>
          <p:cNvSpPr/>
          <p:nvPr/>
        </p:nvSpPr>
        <p:spPr>
          <a:xfrm>
            <a:off x="6261117" y="457514"/>
            <a:ext cx="5603783" cy="1251056"/>
          </a:xfrm>
          <a:prstGeom prst="roundRect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ole tekstowe 19">
            <a:extLst>
              <a:ext uri="{FF2B5EF4-FFF2-40B4-BE49-F238E27FC236}">
                <a16:creationId xmlns:a16="http://schemas.microsoft.com/office/drawing/2014/main" id="{3CE84460-3336-980A-86AE-7952ABBAC8E8}"/>
              </a:ext>
            </a:extLst>
          </p:cNvPr>
          <p:cNvSpPr txBox="1"/>
          <p:nvPr/>
        </p:nvSpPr>
        <p:spPr>
          <a:xfrm>
            <a:off x="478003" y="1708570"/>
            <a:ext cx="5540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Deep tech company revolutionizing drug detection with a portable device and AI-powered global database to trace and combat counterfeit medicines.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9C2536A-5BDA-7B4F-599B-C759DD8E86D7}"/>
              </a:ext>
            </a:extLst>
          </p:cNvPr>
          <p:cNvSpPr txBox="1">
            <a:spLocks/>
          </p:cNvSpPr>
          <p:nvPr/>
        </p:nvSpPr>
        <p:spPr>
          <a:xfrm>
            <a:off x="478003" y="616896"/>
            <a:ext cx="7050066" cy="54286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 Web"/>
                <a:ea typeface="+mj-ea"/>
                <a:cs typeface="+mj-cs"/>
              </a:rPr>
              <a:t>Lightly Technologies,</a:t>
            </a: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 Web"/>
                <a:ea typeface="+mj-ea"/>
                <a:cs typeface="+mj-cs"/>
              </a:rPr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tillium Web"/>
                <a:ea typeface="+mj-ea"/>
                <a:cs typeface="+mj-cs"/>
              </a:rPr>
              <a:t>Czechia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tillium Web"/>
              <a:ea typeface="+mj-ea"/>
              <a:cs typeface="+mj-cs"/>
            </a:endParaRPr>
          </a:p>
        </p:txBody>
      </p:sp>
      <p:sp>
        <p:nvSpPr>
          <p:cNvPr id="15" name="pole tekstowe 11">
            <a:extLst>
              <a:ext uri="{FF2B5EF4-FFF2-40B4-BE49-F238E27FC236}">
                <a16:creationId xmlns:a16="http://schemas.microsoft.com/office/drawing/2014/main" id="{73D4CB86-B1DB-DE9A-F66C-7D50244AE3D0}"/>
              </a:ext>
            </a:extLst>
          </p:cNvPr>
          <p:cNvSpPr txBox="1"/>
          <p:nvPr/>
        </p:nvSpPr>
        <p:spPr>
          <a:xfrm>
            <a:off x="6383698" y="595481"/>
            <a:ext cx="19828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EIT </a:t>
            </a:r>
            <a:r>
              <a:rPr kumimoji="0" lang="en-US" sz="1400" b="1" i="0" u="none" strike="noStrike" kern="1200" cap="none" spc="0" normalizeH="0" baseline="0" noProof="0" err="1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Jumpstarter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 Cohort: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Number of employees: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Funding raised: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Raising:</a:t>
            </a:r>
          </a:p>
        </p:txBody>
      </p:sp>
      <p:sp>
        <p:nvSpPr>
          <p:cNvPr id="18" name="pole tekstowe 11">
            <a:extLst>
              <a:ext uri="{FF2B5EF4-FFF2-40B4-BE49-F238E27FC236}">
                <a16:creationId xmlns:a16="http://schemas.microsoft.com/office/drawing/2014/main" id="{6021F2C1-C4EE-7D3D-36E9-B2CDE74AF091}"/>
              </a:ext>
            </a:extLst>
          </p:cNvPr>
          <p:cNvSpPr txBox="1"/>
          <p:nvPr/>
        </p:nvSpPr>
        <p:spPr>
          <a:xfrm>
            <a:off x="8291265" y="597224"/>
            <a:ext cx="3422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20</a:t>
            </a:r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23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Titillium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>
                <a:solidFill>
                  <a:srgbClr val="034EA2"/>
                </a:solidFill>
                <a:latin typeface="Titillium" pitchFamily="2" charset="0"/>
              </a:rPr>
              <a:t>8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Titillium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EUR 165 791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+mn-ea"/>
                <a:cs typeface="+mn-cs"/>
              </a:rPr>
              <a:t>EUR 1 000 000</a:t>
            </a:r>
          </a:p>
        </p:txBody>
      </p:sp>
      <p:sp>
        <p:nvSpPr>
          <p:cNvPr id="10" name="Arrow: Right 22">
            <a:extLst>
              <a:ext uri="{FF2B5EF4-FFF2-40B4-BE49-F238E27FC236}">
                <a16:creationId xmlns:a16="http://schemas.microsoft.com/office/drawing/2014/main" id="{27F27184-49E3-55B8-98B5-81F9726A8034}"/>
              </a:ext>
            </a:extLst>
          </p:cNvPr>
          <p:cNvSpPr/>
          <p:nvPr/>
        </p:nvSpPr>
        <p:spPr>
          <a:xfrm>
            <a:off x="5488914" y="4283092"/>
            <a:ext cx="477454" cy="401741"/>
          </a:xfrm>
          <a:prstGeom prst="rightArrow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Obrázek 2" descr="Obsah obrázku oblečení, osoba, muž, oblek&#10;&#10;Obsah vygenerovaný umělou inteligencí může být nesprávný.">
            <a:extLst>
              <a:ext uri="{FF2B5EF4-FFF2-40B4-BE49-F238E27FC236}">
                <a16:creationId xmlns:a16="http://schemas.microsoft.com/office/drawing/2014/main" id="{F9505C18-1648-50BD-5D2E-61C64D868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585" y="3185787"/>
            <a:ext cx="3894053" cy="2596353"/>
          </a:xfrm>
          <a:prstGeom prst="rect">
            <a:avLst/>
          </a:prstGeom>
        </p:spPr>
      </p:pic>
      <p:pic>
        <p:nvPicPr>
          <p:cNvPr id="9" name="Obrázek 8" descr="Obsah obrázku oblečení, osoba, prezentace, Řečnictví&#10;&#10;Obsah vygenerovaný umělou inteligencí může být nesprávný.">
            <a:extLst>
              <a:ext uri="{FF2B5EF4-FFF2-40B4-BE49-F238E27FC236}">
                <a16:creationId xmlns:a16="http://schemas.microsoft.com/office/drawing/2014/main" id="{E9E939CC-037D-4985-42CA-30B9D19E22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223" y="3185787"/>
            <a:ext cx="2508722" cy="1673618"/>
          </a:xfrm>
          <a:prstGeom prst="rect">
            <a:avLst/>
          </a:prstGeom>
        </p:spPr>
      </p:pic>
      <p:pic>
        <p:nvPicPr>
          <p:cNvPr id="12" name="Obrázek 11" descr="Obsah obrázku oblečení, boty, osoba, prezentace&#10;&#10;Obsah vygenerovaný umělou inteligencí může být nesprávný.">
            <a:extLst>
              <a:ext uri="{FF2B5EF4-FFF2-40B4-BE49-F238E27FC236}">
                <a16:creationId xmlns:a16="http://schemas.microsoft.com/office/drawing/2014/main" id="{A8ACAE05-F146-164A-849A-C135891FD8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9945" y="3185787"/>
            <a:ext cx="2508723" cy="1673563"/>
          </a:xfrm>
          <a:prstGeom prst="rect">
            <a:avLst/>
          </a:prstGeom>
        </p:spPr>
      </p:pic>
      <p:sp>
        <p:nvSpPr>
          <p:cNvPr id="24" name="Rectangle: Top Corners Rounded 19">
            <a:extLst>
              <a:ext uri="{FF2B5EF4-FFF2-40B4-BE49-F238E27FC236}">
                <a16:creationId xmlns:a16="http://schemas.microsoft.com/office/drawing/2014/main" id="{5A89FEEC-BF09-5022-D4F5-3E07EA685D38}"/>
              </a:ext>
            </a:extLst>
          </p:cNvPr>
          <p:cNvSpPr/>
          <p:nvPr/>
        </p:nvSpPr>
        <p:spPr>
          <a:xfrm>
            <a:off x="6381223" y="4967160"/>
            <a:ext cx="5052893" cy="820685"/>
          </a:xfrm>
          <a:prstGeom prst="roundRect">
            <a:avLst/>
          </a:prstGeom>
          <a:solidFill>
            <a:srgbClr val="F5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4" descr="Interpol: Co dělá a kdy byl založen">
            <a:extLst>
              <a:ext uri="{FF2B5EF4-FFF2-40B4-BE49-F238E27FC236}">
                <a16:creationId xmlns:a16="http://schemas.microsoft.com/office/drawing/2014/main" id="{198A398D-6AB5-144F-D8A9-A189D37482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EFDF9"/>
              </a:clrFrom>
              <a:clrTo>
                <a:srgbClr val="FE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52874" y="5080373"/>
            <a:ext cx="668669" cy="59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Edgewater, Huntsville | News, Crime, Lost Pets, Free Stuff">
            <a:extLst>
              <a:ext uri="{FF2B5EF4-FFF2-40B4-BE49-F238E27FC236}">
                <a16:creationId xmlns:a16="http://schemas.microsoft.com/office/drawing/2014/main" id="{80891C1B-FCD7-6E59-38C2-32127FF07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1450" y="5147815"/>
            <a:ext cx="461410" cy="46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olicejní prezidium ČR | SEFIRA">
            <a:extLst>
              <a:ext uri="{FF2B5EF4-FFF2-40B4-BE49-F238E27FC236}">
                <a16:creationId xmlns:a16="http://schemas.microsoft.com/office/drawing/2014/main" id="{91A63164-A9DD-22D1-F963-5526D6D62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5492" y="4844010"/>
            <a:ext cx="1072545" cy="107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YTILI-Logo-Color(Vertical) - U.S. Embassy in Belarus">
            <a:extLst>
              <a:ext uri="{FF2B5EF4-FFF2-40B4-BE49-F238E27FC236}">
                <a16:creationId xmlns:a16="http://schemas.microsoft.com/office/drawing/2014/main" id="{D55D5DBD-9498-F52E-8281-897221EC6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6927" y="5137209"/>
            <a:ext cx="846018" cy="51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IGO TECHS joins the Microsoft for Startups program">
            <a:extLst>
              <a:ext uri="{FF2B5EF4-FFF2-40B4-BE49-F238E27FC236}">
                <a16:creationId xmlns:a16="http://schemas.microsoft.com/office/drawing/2014/main" id="{263A08F2-B107-516E-5FCD-8E22D1127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1187" y="5092414"/>
            <a:ext cx="1312963" cy="5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Falling Walls Foundation">
            <a:extLst>
              <a:ext uri="{FF2B5EF4-FFF2-40B4-BE49-F238E27FC236}">
                <a16:creationId xmlns:a16="http://schemas.microsoft.com/office/drawing/2014/main" id="{6F3551A0-B108-BD73-D58C-40B5FF449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1272" y="5223130"/>
            <a:ext cx="950747" cy="28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EIT Health Austria - Health Hub Vienna">
            <a:extLst>
              <a:ext uri="{FF2B5EF4-FFF2-40B4-BE49-F238E27FC236}">
                <a16:creationId xmlns:a16="http://schemas.microsoft.com/office/drawing/2014/main" id="{D14FE158-2032-BACF-7911-13726B2C1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5924" y="684994"/>
            <a:ext cx="1008351" cy="7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651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 zaokrąglonym rogiem 1">
            <a:extLst>
              <a:ext uri="{FF2B5EF4-FFF2-40B4-BE49-F238E27FC236}">
                <a16:creationId xmlns:a16="http://schemas.microsoft.com/office/drawing/2014/main" id="{4D0D4728-1E49-0584-4508-0A7B006D548C}"/>
              </a:ext>
            </a:extLst>
          </p:cNvPr>
          <p:cNvSpPr/>
          <p:nvPr/>
        </p:nvSpPr>
        <p:spPr>
          <a:xfrm flipH="1">
            <a:off x="0" y="5978384"/>
            <a:ext cx="12192000" cy="1238845"/>
          </a:xfrm>
          <a:prstGeom prst="round1Rect">
            <a:avLst/>
          </a:prstGeom>
          <a:gradFill flip="none" rotWithShape="0">
            <a:gsLst>
              <a:gs pos="83000">
                <a:srgbClr val="031241"/>
              </a:gs>
              <a:gs pos="0">
                <a:srgbClr val="034E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pic>
        <p:nvPicPr>
          <p:cNvPr id="3" name="Obraz 2" descr="Obraz zawierający tekst, zrzut ekranu, Strona internetowa, Reklama internetowa&#10;&#10;Opis wygenerowany automatycznie">
            <a:extLst>
              <a:ext uri="{FF2B5EF4-FFF2-40B4-BE49-F238E27FC236}">
                <a16:creationId xmlns:a16="http://schemas.microsoft.com/office/drawing/2014/main" id="{A6A8A9B7-5BFB-2009-16D5-6126AAAE0B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285" y="3400217"/>
            <a:ext cx="11554671" cy="1505597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6CE4EA2D-A9A8-45F7-0339-0DFFB2E11C28}"/>
              </a:ext>
            </a:extLst>
          </p:cNvPr>
          <p:cNvSpPr txBox="1"/>
          <p:nvPr/>
        </p:nvSpPr>
        <p:spPr>
          <a:xfrm>
            <a:off x="3792654" y="4919599"/>
            <a:ext cx="1770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noProof="0">
                <a:latin typeface="Titillium" pitchFamily="2" charset="0"/>
              </a:rPr>
              <a:t>Sword Health (PT)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Virtual care for patients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Health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9DB23-AE6F-3AFC-353D-06CFB60DAD5F}"/>
              </a:ext>
            </a:extLst>
          </p:cNvPr>
          <p:cNvSpPr txBox="1"/>
          <p:nvPr/>
        </p:nvSpPr>
        <p:spPr>
          <a:xfrm>
            <a:off x="628618" y="4919599"/>
            <a:ext cx="23801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noProof="0">
                <a:latin typeface="Titillium" pitchFamily="2" charset="0"/>
              </a:rPr>
              <a:t>Freyr (NO)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High Energy density and cost-</a:t>
            </a:r>
            <a:r>
              <a:rPr lang="en-GB" sz="1200" b="1" noProof="0" err="1">
                <a:latin typeface="Titillium" pitchFamily="2" charset="0"/>
              </a:rPr>
              <a:t>competetive</a:t>
            </a:r>
            <a:r>
              <a:rPr lang="en-GB" sz="1200" b="1" noProof="0">
                <a:latin typeface="Titillium" pitchFamily="2" charset="0"/>
              </a:rPr>
              <a:t> clean battery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InnoEnergy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2F78768B-789A-5CF8-48F5-F131A3A72369}"/>
              </a:ext>
            </a:extLst>
          </p:cNvPr>
          <p:cNvSpPr txBox="1"/>
          <p:nvPr/>
        </p:nvSpPr>
        <p:spPr>
          <a:xfrm>
            <a:off x="6274620" y="4947665"/>
            <a:ext cx="2863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noProof="0" err="1">
                <a:latin typeface="Titillium" pitchFamily="2" charset="0"/>
              </a:rPr>
              <a:t>Owkin</a:t>
            </a:r>
            <a:r>
              <a:rPr lang="en-GB" sz="1600" b="1" noProof="0">
                <a:latin typeface="Titillium" pitchFamily="2" charset="0"/>
              </a:rPr>
              <a:t> (FR)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Better patient drugs by machine learning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Health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4FFE96B-2A89-4DD6-BC7A-1187A8A7B1FE}"/>
              </a:ext>
            </a:extLst>
          </p:cNvPr>
          <p:cNvSpPr txBox="1"/>
          <p:nvPr/>
        </p:nvSpPr>
        <p:spPr>
          <a:xfrm>
            <a:off x="9011297" y="4909868"/>
            <a:ext cx="2905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noProof="0" err="1">
                <a:latin typeface="Titillium" pitchFamily="2" charset="0"/>
              </a:rPr>
              <a:t>Verkor</a:t>
            </a:r>
            <a:r>
              <a:rPr lang="en-GB" sz="1600" b="1" noProof="0">
                <a:latin typeface="Titillium" pitchFamily="2" charset="0"/>
              </a:rPr>
              <a:t> (FR)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Low-carbon batteries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InnoEnergy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9DA67E9-2D20-94A3-90E1-3414D5636DE4}"/>
              </a:ext>
            </a:extLst>
          </p:cNvPr>
          <p:cNvSpPr txBox="1"/>
          <p:nvPr/>
        </p:nvSpPr>
        <p:spPr>
          <a:xfrm>
            <a:off x="4911720" y="2633274"/>
            <a:ext cx="22204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noProof="0" err="1">
                <a:latin typeface="Titillium" pitchFamily="2" charset="0"/>
              </a:rPr>
              <a:t>Climeoworks</a:t>
            </a:r>
            <a:r>
              <a:rPr lang="en-GB" sz="1600" b="1" noProof="0">
                <a:latin typeface="Titillium" pitchFamily="2" charset="0"/>
              </a:rPr>
              <a:t> (CH)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Carbon dioxide (CO2) collectors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Climate-KIC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9E561392-99A2-8CA7-A91F-56F6A54BD017}"/>
              </a:ext>
            </a:extLst>
          </p:cNvPr>
          <p:cNvSpPr txBox="1"/>
          <p:nvPr/>
        </p:nvSpPr>
        <p:spPr>
          <a:xfrm>
            <a:off x="2118828" y="2653004"/>
            <a:ext cx="21146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noProof="0">
                <a:latin typeface="Titillium" pitchFamily="2" charset="0"/>
              </a:rPr>
              <a:t>Lilium Aviation (DE)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Electric vertical jet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Climate-KIC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4DFFD9FF-F214-56F7-4CE8-7EFFC8A7AD7E}"/>
              </a:ext>
            </a:extLst>
          </p:cNvPr>
          <p:cNvSpPr txBox="1"/>
          <p:nvPr/>
        </p:nvSpPr>
        <p:spPr>
          <a:xfrm>
            <a:off x="7253829" y="2713690"/>
            <a:ext cx="3241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noProof="0">
                <a:latin typeface="Titillium" pitchFamily="2" charset="0"/>
              </a:rPr>
              <a:t>Ynsect (FR)</a:t>
            </a:r>
          </a:p>
          <a:p>
            <a:pPr algn="ctr"/>
            <a:r>
              <a:rPr lang="en-GB" sz="1200" b="1" noProof="0">
                <a:latin typeface="Titillium" pitchFamily="2" charset="0"/>
              </a:rPr>
              <a:t>Global leader in alternative protein production</a:t>
            </a:r>
          </a:p>
          <a:p>
            <a:pPr algn="ctr"/>
            <a:r>
              <a:rPr lang="en-GB" sz="1200" b="1" noProof="0">
                <a:solidFill>
                  <a:srgbClr val="6BB745"/>
                </a:solidFill>
                <a:latin typeface="Titillium" pitchFamily="2" charset="0"/>
              </a:rPr>
              <a:t>Supported by EIT Climate-KIC</a:t>
            </a:r>
          </a:p>
        </p:txBody>
      </p:sp>
      <p:pic>
        <p:nvPicPr>
          <p:cNvPr id="18" name="Obraz 17" descr="Obraz zawierający tekst, zrzut ekranu, Strona internetowa, Reklama internetowa&#10;&#10;Opis wygenerowany automatycznie">
            <a:extLst>
              <a:ext uri="{FF2B5EF4-FFF2-40B4-BE49-F238E27FC236}">
                <a16:creationId xmlns:a16="http://schemas.microsoft.com/office/drawing/2014/main" id="{8125BF91-B30D-9D1C-FAD5-6B4A055E0F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927"/>
          <a:stretch/>
        </p:blipFill>
        <p:spPr>
          <a:xfrm>
            <a:off x="1898777" y="1160620"/>
            <a:ext cx="5554684" cy="1505597"/>
          </a:xfrm>
          <a:prstGeom prst="rect">
            <a:avLst/>
          </a:prstGeom>
        </p:spPr>
      </p:pic>
      <p:pic>
        <p:nvPicPr>
          <p:cNvPr id="19" name="Obraz 18" descr="Obraz zawierający tekst, zrzut ekranu, Strona internetowa, Reklama internetowa&#10;&#10;Opis wygenerowany automatycznie">
            <a:extLst>
              <a:ext uri="{FF2B5EF4-FFF2-40B4-BE49-F238E27FC236}">
                <a16:creationId xmlns:a16="http://schemas.microsoft.com/office/drawing/2014/main" id="{086B62BE-81B8-D78A-2ACD-032E4919F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685"/>
          <a:stretch/>
        </p:blipFill>
        <p:spPr>
          <a:xfrm>
            <a:off x="7632080" y="1205756"/>
            <a:ext cx="3040659" cy="1505597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CB3AA422-2714-74F0-03CB-D071952DADC3}"/>
              </a:ext>
            </a:extLst>
          </p:cNvPr>
          <p:cNvSpPr txBox="1"/>
          <p:nvPr/>
        </p:nvSpPr>
        <p:spPr>
          <a:xfrm>
            <a:off x="453254" y="435573"/>
            <a:ext cx="8273821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GB" sz="3200" b="1" noProof="0">
                <a:solidFill>
                  <a:srgbClr val="034EA2"/>
                </a:solidFill>
                <a:latin typeface="Titillium Bd" panose="00000800000000000000" pitchFamily="2" charset="0"/>
              </a:rPr>
              <a:t>EIT Community unicorns today</a:t>
            </a:r>
            <a:endParaRPr lang="en-GB" sz="3200" noProof="0">
              <a:solidFill>
                <a:srgbClr val="034EA2"/>
              </a:solidFill>
            </a:endParaRPr>
          </a:p>
        </p:txBody>
      </p:sp>
      <p:pic>
        <p:nvPicPr>
          <p:cNvPr id="4" name="Obraz 3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6CCF2046-D396-9CFD-BF89-B5017CE11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8510" y="6093989"/>
            <a:ext cx="3058418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7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id="{9CA244EA-5006-BB3F-9E9D-7040BE3DBA12}"/>
              </a:ext>
            </a:extLst>
          </p:cNvPr>
          <p:cNvSpPr txBox="1"/>
          <p:nvPr/>
        </p:nvSpPr>
        <p:spPr>
          <a:xfrm>
            <a:off x="1364179" y="2132508"/>
            <a:ext cx="9519056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4400" dirty="0">
                <a:solidFill>
                  <a:schemeClr val="bg1"/>
                </a:solidFill>
                <a:latin typeface="Titillium Bd"/>
              </a:rPr>
              <a:t>The</a:t>
            </a:r>
            <a:r>
              <a:rPr lang="en-GB" sz="4400" dirty="0">
                <a:solidFill>
                  <a:schemeClr val="bg1"/>
                </a:solidFill>
                <a:latin typeface="Titillium Bd"/>
              </a:rPr>
              <a:t> programme is designed to convert tech and science-based innovative ideas into budding businesses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23799BFC-E316-5C8B-8182-D85528B8F74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2604541" y="0"/>
            <a:ext cx="6982918" cy="6858000"/>
          </a:xfrm>
          <a:prstGeom prst="rect">
            <a:avLst/>
          </a:prstGeom>
        </p:spPr>
      </p:pic>
      <p:pic>
        <p:nvPicPr>
          <p:cNvPr id="4" name="Obraz 3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415CF2A3-4858-7098-5A10-9D2D90A0E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5059" y="6040230"/>
            <a:ext cx="3361869" cy="6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36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243DC-9CC4-2900-6006-5734D0E16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tack of books and pens&#10;&#10;AI-generated content may be incorrect.">
            <a:extLst>
              <a:ext uri="{FF2B5EF4-FFF2-40B4-BE49-F238E27FC236}">
                <a16:creationId xmlns:a16="http://schemas.microsoft.com/office/drawing/2014/main" id="{9E916DEF-9B31-697C-BE82-C4FACE27EE2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-499573"/>
            <a:ext cx="12192000" cy="8108155"/>
          </a:xfrm>
          <a:prstGeom prst="rect">
            <a:avLst/>
          </a:prstGeom>
        </p:spPr>
      </p:pic>
      <p:sp>
        <p:nvSpPr>
          <p:cNvPr id="4" name="TextBox 19">
            <a:extLst>
              <a:ext uri="{FF2B5EF4-FFF2-40B4-BE49-F238E27FC236}">
                <a16:creationId xmlns:a16="http://schemas.microsoft.com/office/drawing/2014/main" id="{FFB3DF2C-75CA-71C7-CEFB-DA28AB6FDD1B}"/>
              </a:ext>
            </a:extLst>
          </p:cNvPr>
          <p:cNvSpPr txBox="1"/>
          <p:nvPr/>
        </p:nvSpPr>
        <p:spPr>
          <a:xfrm>
            <a:off x="869003" y="1955141"/>
            <a:ext cx="825950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How can I increase </a:t>
            </a:r>
          </a:p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my chances of </a:t>
            </a:r>
          </a:p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getting into </a:t>
            </a:r>
            <a:endParaRPr lang="pl-PL" sz="4400">
              <a:solidFill>
                <a:schemeClr val="bg1"/>
              </a:solidFill>
              <a:latin typeface="Titillium Bd" panose="00000800000000000000" pitchFamily="2" charset="0"/>
            </a:endParaRPr>
          </a:p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the programme?</a:t>
            </a:r>
            <a:endParaRPr lang="pl-PL" sz="4400">
              <a:solidFill>
                <a:schemeClr val="bg1"/>
              </a:solidFill>
            </a:endParaRPr>
          </a:p>
        </p:txBody>
      </p:sp>
      <p:pic>
        <p:nvPicPr>
          <p:cNvPr id="2" name="Obraz 1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810A9F75-BB16-85CB-8B33-102A9F23F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950" y="649442"/>
            <a:ext cx="4366010" cy="90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631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F6A472A8-3B96-B22C-09A7-75C7FC6E0778}"/>
              </a:ext>
            </a:extLst>
          </p:cNvPr>
          <p:cNvSpPr txBox="1"/>
          <p:nvPr/>
        </p:nvSpPr>
        <p:spPr>
          <a:xfrm>
            <a:off x="453254" y="435573"/>
            <a:ext cx="82738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GB" sz="3200" b="1" noProof="0">
                <a:solidFill>
                  <a:srgbClr val="034EA2"/>
                </a:solidFill>
                <a:latin typeface="Titillium Bd" panose="00000800000000000000" pitchFamily="2" charset="0"/>
              </a:rPr>
              <a:t>Preparing a successful application – tips:</a:t>
            </a:r>
            <a:endParaRPr lang="en-GB" sz="3200" noProof="0">
              <a:solidFill>
                <a:srgbClr val="034EA2"/>
              </a:solidFill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D51B2457-A28B-850C-BE14-CAC1C4096833}"/>
              </a:ext>
            </a:extLst>
          </p:cNvPr>
          <p:cNvSpPr txBox="1"/>
          <p:nvPr/>
        </p:nvSpPr>
        <p:spPr>
          <a:xfrm>
            <a:off x="453254" y="6191143"/>
            <a:ext cx="623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77"/>
              </a:rPr>
              <a:t>Contact us with any questions – we’re happy to help!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FC1DB9-D12E-66C0-5703-3088AA1BA190}"/>
              </a:ext>
            </a:extLst>
          </p:cNvPr>
          <p:cNvGrpSpPr/>
          <p:nvPr/>
        </p:nvGrpSpPr>
        <p:grpSpPr>
          <a:xfrm>
            <a:off x="453690" y="1115318"/>
            <a:ext cx="11284620" cy="4606639"/>
            <a:chOff x="307306" y="1003024"/>
            <a:chExt cx="11284620" cy="4606639"/>
          </a:xfrm>
        </p:grpSpPr>
        <p:sp>
          <p:nvSpPr>
            <p:cNvPr id="17" name="Rounded Rectangle 33">
              <a:extLst>
                <a:ext uri="{FF2B5EF4-FFF2-40B4-BE49-F238E27FC236}">
                  <a16:creationId xmlns:a16="http://schemas.microsoft.com/office/drawing/2014/main" id="{1016C2D0-5866-B7A7-1CDA-FFCF036D932E}"/>
                </a:ext>
              </a:extLst>
            </p:cNvPr>
            <p:cNvSpPr/>
            <p:nvPr/>
          </p:nvSpPr>
          <p:spPr>
            <a:xfrm>
              <a:off x="307306" y="1020349"/>
              <a:ext cx="3431757" cy="4589314"/>
            </a:xfrm>
            <a:prstGeom prst="roundRect">
              <a:avLst/>
            </a:prstGeom>
            <a:solidFill>
              <a:srgbClr val="034EA2"/>
            </a:solidFill>
            <a:effectLst/>
          </p:spPr>
          <p:txBody>
            <a:bodyPr lIns="108000" tIns="72000" rIns="72000" bIns="72000" anchor="ctr"/>
            <a:lstStyle/>
            <a:p>
              <a:endParaRPr lang="en-GB" sz="1200" noProof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Rounded Rectangle 33">
              <a:extLst>
                <a:ext uri="{FF2B5EF4-FFF2-40B4-BE49-F238E27FC236}">
                  <a16:creationId xmlns:a16="http://schemas.microsoft.com/office/drawing/2014/main" id="{1A5D6456-D522-A1ED-4118-CFFD32DADCC6}"/>
                </a:ext>
              </a:extLst>
            </p:cNvPr>
            <p:cNvSpPr/>
            <p:nvPr/>
          </p:nvSpPr>
          <p:spPr>
            <a:xfrm>
              <a:off x="8160169" y="1011686"/>
              <a:ext cx="3431757" cy="4589314"/>
            </a:xfrm>
            <a:prstGeom prst="roundRect">
              <a:avLst/>
            </a:prstGeom>
            <a:solidFill>
              <a:srgbClr val="E74393"/>
            </a:solidFill>
            <a:effectLst/>
          </p:spPr>
          <p:txBody>
            <a:bodyPr lIns="108000" tIns="72000" rIns="72000" bIns="72000" anchor="ctr"/>
            <a:lstStyle/>
            <a:p>
              <a:endParaRPr lang="en-GB" sz="1200" noProof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" name="Rounded Rectangle 33">
              <a:extLst>
                <a:ext uri="{FF2B5EF4-FFF2-40B4-BE49-F238E27FC236}">
                  <a16:creationId xmlns:a16="http://schemas.microsoft.com/office/drawing/2014/main" id="{3183DE65-328D-FD1E-2846-63A391DC69E6}"/>
                </a:ext>
              </a:extLst>
            </p:cNvPr>
            <p:cNvSpPr/>
            <p:nvPr/>
          </p:nvSpPr>
          <p:spPr>
            <a:xfrm>
              <a:off x="4233737" y="1003024"/>
              <a:ext cx="3431757" cy="4589314"/>
            </a:xfrm>
            <a:prstGeom prst="roundRect">
              <a:avLst/>
            </a:prstGeom>
            <a:solidFill>
              <a:srgbClr val="4F137B"/>
            </a:solidFill>
            <a:effectLst/>
          </p:spPr>
          <p:txBody>
            <a:bodyPr lIns="108000" tIns="72000" rIns="72000" bIns="72000" anchor="ctr"/>
            <a:lstStyle/>
            <a:p>
              <a:endParaRPr lang="en-GB" sz="1200" noProof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A87E393-FBDD-C742-86CE-57B0450B888A}"/>
              </a:ext>
            </a:extLst>
          </p:cNvPr>
          <p:cNvSpPr txBox="1"/>
          <p:nvPr/>
        </p:nvSpPr>
        <p:spPr>
          <a:xfrm>
            <a:off x="8598879" y="3824772"/>
            <a:ext cx="284710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bg1"/>
                </a:solidFill>
                <a:latin typeface="Titillium Web" pitchFamily="2" charset="0"/>
                <a:ea typeface="Calibri" panose="020F0502020204030204"/>
                <a:cs typeface="Calibri" panose="020F0502020204030204"/>
              </a:defRPr>
            </a:lvl1pPr>
          </a:lstStyle>
          <a:p>
            <a:r>
              <a:rPr lang="en-GB" sz="2400" noProof="0"/>
              <a:t>Choose a category </a:t>
            </a:r>
            <a:r>
              <a:rPr lang="en-GB" sz="2400" b="0" noProof="0"/>
              <a:t>for your idea – we’re here to help if you’re unsure!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7CF7CB-B34E-6CBD-7409-A9FF9E2915EB}"/>
              </a:ext>
            </a:extLst>
          </p:cNvPr>
          <p:cNvSpPr txBox="1"/>
          <p:nvPr/>
        </p:nvSpPr>
        <p:spPr>
          <a:xfrm>
            <a:off x="4672448" y="3824772"/>
            <a:ext cx="284710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noProof="0">
                <a:solidFill>
                  <a:schemeClr val="bg1"/>
                </a:solidFill>
                <a:latin typeface="Titillium Web" pitchFamily="2" charset="0"/>
                <a:ea typeface="Calibri" panose="020F0502020204030204"/>
                <a:cs typeface="Calibri" panose="020F0502020204030204"/>
              </a:rPr>
              <a:t>Have at least one team member from the </a:t>
            </a:r>
            <a:r>
              <a:rPr lang="pl-PL" sz="2400" noProof="0" err="1">
                <a:solidFill>
                  <a:schemeClr val="bg1"/>
                </a:solidFill>
                <a:latin typeface="Titillium Web" pitchFamily="2" charset="0"/>
                <a:ea typeface="Calibri" panose="020F0502020204030204"/>
                <a:cs typeface="Calibri" panose="020F0502020204030204"/>
              </a:rPr>
              <a:t>listed</a:t>
            </a:r>
            <a:r>
              <a:rPr lang="pl-PL" sz="2400" noProof="0">
                <a:solidFill>
                  <a:schemeClr val="bg1"/>
                </a:solidFill>
                <a:latin typeface="Titillium Web" pitchFamily="2" charset="0"/>
                <a:ea typeface="Calibri" panose="020F0502020204030204"/>
                <a:cs typeface="Calibri" panose="020F0502020204030204"/>
              </a:rPr>
              <a:t> </a:t>
            </a:r>
            <a:r>
              <a:rPr lang="en-GB" sz="2400" b="1" noProof="0">
                <a:solidFill>
                  <a:schemeClr val="bg1"/>
                </a:solidFill>
                <a:latin typeface="Titillium Web" pitchFamily="2" charset="0"/>
                <a:ea typeface="Calibri" panose="020F0502020204030204"/>
                <a:cs typeface="Calibri" panose="020F0502020204030204"/>
              </a:rPr>
              <a:t>eligible countries.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3561FD-090E-8D81-61D5-7CA853823757}"/>
              </a:ext>
            </a:extLst>
          </p:cNvPr>
          <p:cNvSpPr txBox="1"/>
          <p:nvPr/>
        </p:nvSpPr>
        <p:spPr>
          <a:xfrm>
            <a:off x="746017" y="3824772"/>
            <a:ext cx="297575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noProof="0">
                <a:solidFill>
                  <a:schemeClr val="bg1"/>
                </a:solidFill>
                <a:latin typeface="Titillium Web" pitchFamily="2" charset="0"/>
                <a:ea typeface="+mn-lt"/>
                <a:cs typeface="+mn-lt"/>
              </a:rPr>
              <a:t>Read our </a:t>
            </a:r>
            <a:r>
              <a:rPr lang="en-GB" sz="2400" b="1" noProof="0">
                <a:solidFill>
                  <a:schemeClr val="bg1"/>
                </a:solidFill>
                <a:latin typeface="Titillium Web" pitchFamily="2" charset="0"/>
                <a:ea typeface="+mn-lt"/>
                <a:cs typeface="+mn-lt"/>
              </a:rPr>
              <a:t>Terms and Conditions </a:t>
            </a:r>
            <a:r>
              <a:rPr lang="en-GB" sz="2400" noProof="0">
                <a:solidFill>
                  <a:schemeClr val="bg1"/>
                </a:solidFill>
                <a:latin typeface="Titillium Web" pitchFamily="2" charset="0"/>
                <a:ea typeface="+mn-lt"/>
                <a:cs typeface="+mn-lt"/>
              </a:rPr>
              <a:t>on our website for all the details you need.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E23805E-9C3E-0D6D-FAFF-DBAB189F2F00}"/>
              </a:ext>
            </a:extLst>
          </p:cNvPr>
          <p:cNvGrpSpPr/>
          <p:nvPr/>
        </p:nvGrpSpPr>
        <p:grpSpPr>
          <a:xfrm>
            <a:off x="929166" y="1333568"/>
            <a:ext cx="2386006" cy="2343322"/>
            <a:chOff x="929166" y="1321572"/>
            <a:chExt cx="2386006" cy="2343322"/>
          </a:xfrm>
        </p:grpSpPr>
        <p:pic>
          <p:nvPicPr>
            <p:cNvPr id="22" name="Obraz 3">
              <a:extLst>
                <a:ext uri="{FF2B5EF4-FFF2-40B4-BE49-F238E27FC236}">
                  <a16:creationId xmlns:a16="http://schemas.microsoft.com/office/drawing/2014/main" id="{FBE9292C-8E68-CF14-3173-3BA12BB27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29166" y="1321572"/>
              <a:ext cx="2386006" cy="2343322"/>
            </a:xfrm>
            <a:prstGeom prst="rect">
              <a:avLst/>
            </a:prstGeom>
          </p:spPr>
        </p:pic>
        <p:pic>
          <p:nvPicPr>
            <p:cNvPr id="32" name="Picture 31" descr="A white line drawing of a paper with a pen&#10;&#10;AI-generated content may be incorrect.">
              <a:extLst>
                <a:ext uri="{FF2B5EF4-FFF2-40B4-BE49-F238E27FC236}">
                  <a16:creationId xmlns:a16="http://schemas.microsoft.com/office/drawing/2014/main" id="{5F81A042-9DBC-1A7D-89BC-3CD0E5678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422" y="1827486"/>
              <a:ext cx="1331495" cy="1331495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05686CA-595A-8DBD-23DA-5C515894C652}"/>
              </a:ext>
            </a:extLst>
          </p:cNvPr>
          <p:cNvGrpSpPr/>
          <p:nvPr/>
        </p:nvGrpSpPr>
        <p:grpSpPr>
          <a:xfrm>
            <a:off x="8794688" y="1333568"/>
            <a:ext cx="2386006" cy="2343322"/>
            <a:chOff x="8794688" y="1321572"/>
            <a:chExt cx="2386006" cy="2343322"/>
          </a:xfrm>
        </p:grpSpPr>
        <p:pic>
          <p:nvPicPr>
            <p:cNvPr id="21" name="Obraz 3">
              <a:extLst>
                <a:ext uri="{FF2B5EF4-FFF2-40B4-BE49-F238E27FC236}">
                  <a16:creationId xmlns:a16="http://schemas.microsoft.com/office/drawing/2014/main" id="{4B709824-30D0-0A16-FDA0-AD04F3A42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794688" y="1321572"/>
              <a:ext cx="2386006" cy="2343322"/>
            </a:xfrm>
            <a:prstGeom prst="rect">
              <a:avLst/>
            </a:prstGeom>
          </p:spPr>
        </p:pic>
        <p:pic>
          <p:nvPicPr>
            <p:cNvPr id="34" name="Picture 33" descr="A black and white line with circles and dots&#10;&#10;AI-generated content may be incorrect.">
              <a:extLst>
                <a:ext uri="{FF2B5EF4-FFF2-40B4-BE49-F238E27FC236}">
                  <a16:creationId xmlns:a16="http://schemas.microsoft.com/office/drawing/2014/main" id="{EA371A0F-45EB-96AB-7758-F7766C25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80267" y="1985809"/>
              <a:ext cx="1014848" cy="1014848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3197448-0BCC-0AAD-3D20-9833504DBDA4}"/>
              </a:ext>
            </a:extLst>
          </p:cNvPr>
          <p:cNvGrpSpPr/>
          <p:nvPr/>
        </p:nvGrpSpPr>
        <p:grpSpPr>
          <a:xfrm>
            <a:off x="4861927" y="1333568"/>
            <a:ext cx="2386006" cy="2343322"/>
            <a:chOff x="4854939" y="1345565"/>
            <a:chExt cx="2386006" cy="2343322"/>
          </a:xfrm>
        </p:grpSpPr>
        <p:pic>
          <p:nvPicPr>
            <p:cNvPr id="20" name="Obraz 3">
              <a:extLst>
                <a:ext uri="{FF2B5EF4-FFF2-40B4-BE49-F238E27FC236}">
                  <a16:creationId xmlns:a16="http://schemas.microsoft.com/office/drawing/2014/main" id="{6AEB3995-B37C-F767-12DD-0A1EC08CB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4939" y="1345565"/>
              <a:ext cx="2386006" cy="2343322"/>
            </a:xfrm>
            <a:prstGeom prst="rect">
              <a:avLst/>
            </a:prstGeom>
          </p:spPr>
        </p:pic>
        <p:pic>
          <p:nvPicPr>
            <p:cNvPr id="36" name="Picture 35" descr="A white line drawing of a planet&#10;&#10;AI-generated content may be incorrect.">
              <a:extLst>
                <a:ext uri="{FF2B5EF4-FFF2-40B4-BE49-F238E27FC236}">
                  <a16:creationId xmlns:a16="http://schemas.microsoft.com/office/drawing/2014/main" id="{18E1601B-4F3C-FD6C-C06A-BAD2A80C2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06189" y="1875473"/>
              <a:ext cx="1283507" cy="12835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3503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08BDA-D4BA-9BB3-C010-3D000FEA7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33">
            <a:extLst>
              <a:ext uri="{FF2B5EF4-FFF2-40B4-BE49-F238E27FC236}">
                <a16:creationId xmlns:a16="http://schemas.microsoft.com/office/drawing/2014/main" id="{DF32FACC-CA9B-FA60-AD10-32ECE538E804}"/>
              </a:ext>
            </a:extLst>
          </p:cNvPr>
          <p:cNvSpPr/>
          <p:nvPr/>
        </p:nvSpPr>
        <p:spPr>
          <a:xfrm>
            <a:off x="368820" y="2289387"/>
            <a:ext cx="2234491" cy="3266692"/>
          </a:xfrm>
          <a:prstGeom prst="roundRect">
            <a:avLst/>
          </a:prstGeom>
          <a:noFill/>
          <a:ln w="28575">
            <a:solidFill>
              <a:srgbClr val="016FBA"/>
            </a:solidFill>
          </a:ln>
          <a:effectLst/>
        </p:spPr>
        <p:txBody>
          <a:bodyPr lIns="108000" tIns="72000" rIns="72000" bIns="72000" anchor="ctr"/>
          <a:lstStyle/>
          <a:p>
            <a:endParaRPr lang="en-US" sz="1200">
              <a:solidFill>
                <a:srgbClr val="016FBA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Rounded Rectangle 34">
            <a:extLst>
              <a:ext uri="{FF2B5EF4-FFF2-40B4-BE49-F238E27FC236}">
                <a16:creationId xmlns:a16="http://schemas.microsoft.com/office/drawing/2014/main" id="{3F506669-4044-5B25-5393-34E523D7E1F9}"/>
              </a:ext>
            </a:extLst>
          </p:cNvPr>
          <p:cNvSpPr/>
          <p:nvPr/>
        </p:nvSpPr>
        <p:spPr>
          <a:xfrm>
            <a:off x="2693492" y="2289387"/>
            <a:ext cx="2214369" cy="3266692"/>
          </a:xfrm>
          <a:prstGeom prst="roundRect">
            <a:avLst/>
          </a:prstGeom>
          <a:noFill/>
          <a:ln w="28575">
            <a:solidFill>
              <a:srgbClr val="4F137B"/>
            </a:solidFill>
          </a:ln>
          <a:effectLst/>
        </p:spPr>
        <p:txBody>
          <a:bodyPr lIns="108000" tIns="72000" rIns="72000" bIns="72000" anchor="ctr"/>
          <a:lstStyle/>
          <a:p>
            <a:endParaRPr lang="en-US" sz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1024193C-5ED9-022F-2114-E3557F7BBE9A}"/>
              </a:ext>
            </a:extLst>
          </p:cNvPr>
          <p:cNvSpPr/>
          <p:nvPr/>
        </p:nvSpPr>
        <p:spPr>
          <a:xfrm>
            <a:off x="4995636" y="2289387"/>
            <a:ext cx="2211882" cy="3266692"/>
          </a:xfrm>
          <a:prstGeom prst="roundRect">
            <a:avLst/>
          </a:prstGeom>
          <a:noFill/>
          <a:ln w="28575">
            <a:solidFill>
              <a:srgbClr val="E74393"/>
            </a:solidFill>
          </a:ln>
          <a:effectLst/>
        </p:spPr>
        <p:txBody>
          <a:bodyPr lIns="108000" tIns="72000" rIns="72000" bIns="72000" anchor="ctr"/>
          <a:lstStyle/>
          <a:p>
            <a:endParaRPr lang="en-US" sz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Rounded Rectangle 36">
            <a:extLst>
              <a:ext uri="{FF2B5EF4-FFF2-40B4-BE49-F238E27FC236}">
                <a16:creationId xmlns:a16="http://schemas.microsoft.com/office/drawing/2014/main" id="{FF094F25-C0CF-72D6-A84E-A7E906F97468}"/>
              </a:ext>
            </a:extLst>
          </p:cNvPr>
          <p:cNvSpPr/>
          <p:nvPr/>
        </p:nvSpPr>
        <p:spPr>
          <a:xfrm>
            <a:off x="7280256" y="2289386"/>
            <a:ext cx="2217021" cy="3266692"/>
          </a:xfrm>
          <a:prstGeom prst="roundRect">
            <a:avLst/>
          </a:prstGeom>
          <a:noFill/>
          <a:ln w="28575">
            <a:solidFill>
              <a:srgbClr val="6BB845"/>
            </a:solidFill>
          </a:ln>
          <a:effectLst/>
        </p:spPr>
        <p:txBody>
          <a:bodyPr lIns="108000" tIns="72000" rIns="72000" bIns="72000" anchor="ctr"/>
          <a:lstStyle/>
          <a:p>
            <a:endParaRPr lang="en-US" sz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Rounded Rectangle 37">
            <a:extLst>
              <a:ext uri="{FF2B5EF4-FFF2-40B4-BE49-F238E27FC236}">
                <a16:creationId xmlns:a16="http://schemas.microsoft.com/office/drawing/2014/main" id="{E67E924E-3A42-01B2-D462-CEC571B2FBE4}"/>
              </a:ext>
            </a:extLst>
          </p:cNvPr>
          <p:cNvSpPr/>
          <p:nvPr/>
        </p:nvSpPr>
        <p:spPr>
          <a:xfrm>
            <a:off x="9586992" y="2289386"/>
            <a:ext cx="2239796" cy="3266692"/>
          </a:xfrm>
          <a:prstGeom prst="roundRect">
            <a:avLst/>
          </a:prstGeom>
          <a:noFill/>
          <a:ln w="28575">
            <a:solidFill>
              <a:srgbClr val="73C3EE"/>
            </a:solidFill>
          </a:ln>
          <a:effectLst/>
        </p:spPr>
        <p:txBody>
          <a:bodyPr lIns="108000" tIns="72000" rIns="72000" bIns="72000" anchor="ctr"/>
          <a:lstStyle/>
          <a:p>
            <a:endParaRPr lang="en-US" sz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7CEB356-0E15-825B-8481-F6E50D6EB822}"/>
              </a:ext>
            </a:extLst>
          </p:cNvPr>
          <p:cNvSpPr txBox="1"/>
          <p:nvPr/>
        </p:nvSpPr>
        <p:spPr>
          <a:xfrm>
            <a:off x="453254" y="435573"/>
            <a:ext cx="8273821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200" b="1">
                <a:solidFill>
                  <a:srgbClr val="034EA2"/>
                </a:solidFill>
                <a:latin typeface="Titillium Bd"/>
              </a:rPr>
              <a:t>What do you need to think about? </a:t>
            </a:r>
            <a:endParaRPr lang="en-GB" sz="3200">
              <a:solidFill>
                <a:srgbClr val="034EA2"/>
              </a:solidFill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F8C86FF-8267-A5A3-88D6-6C6C37BBC920}"/>
              </a:ext>
            </a:extLst>
          </p:cNvPr>
          <p:cNvSpPr txBox="1">
            <a:spLocks/>
          </p:cNvSpPr>
          <p:nvPr/>
        </p:nvSpPr>
        <p:spPr>
          <a:xfrm>
            <a:off x="354727" y="2908974"/>
            <a:ext cx="2234490" cy="19082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285750" indent="-285750" defTabSz="1087636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600">
                <a:ea typeface="Lato Light" panose="020F0502020204030203" pitchFamily="34" charset="0"/>
                <a:cs typeface="Mukta ExtraLight" panose="020B0000000000000000" pitchFamily="34" charset="77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50">
                <a:ea typeface="Lato Light"/>
              </a:rPr>
              <a:t>Highlight </a:t>
            </a:r>
            <a:r>
              <a:rPr lang="en-GB" sz="1650" b="1">
                <a:ea typeface="Lato Light"/>
              </a:rPr>
              <a:t>what makes your idea unique.</a:t>
            </a:r>
            <a:endParaRPr lang="en-US"/>
          </a:p>
          <a:p>
            <a:r>
              <a:rPr lang="en-GB" sz="1650">
                <a:ea typeface="Lato Light"/>
              </a:rPr>
              <a:t>Explain how it </a:t>
            </a:r>
            <a:r>
              <a:rPr lang="en-GB" sz="1650" b="1">
                <a:ea typeface="Lato Light"/>
              </a:rPr>
              <a:t>differs from solutions existing on the market.</a:t>
            </a:r>
            <a:endParaRPr lang="en-US" sz="1650" b="1"/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613FA6F2-80E7-D55D-17A7-B809E04D1E40}"/>
              </a:ext>
            </a:extLst>
          </p:cNvPr>
          <p:cNvSpPr/>
          <p:nvPr/>
        </p:nvSpPr>
        <p:spPr>
          <a:xfrm>
            <a:off x="368821" y="2045297"/>
            <a:ext cx="2234491" cy="738664"/>
          </a:xfrm>
          <a:prstGeom prst="round2SameRect">
            <a:avLst/>
          </a:prstGeom>
          <a:solidFill>
            <a:srgbClr val="016FBA"/>
          </a:solidFill>
          <a:ln w="28575">
            <a:solidFill>
              <a:srgbClr val="016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016FBA"/>
              </a:solidFill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7E26DDA1-A4D8-E6A2-37DF-998D369DB079}"/>
              </a:ext>
            </a:extLst>
          </p:cNvPr>
          <p:cNvSpPr/>
          <p:nvPr/>
        </p:nvSpPr>
        <p:spPr>
          <a:xfrm>
            <a:off x="2693493" y="2045297"/>
            <a:ext cx="2217020" cy="738664"/>
          </a:xfrm>
          <a:prstGeom prst="round2SameRect">
            <a:avLst/>
          </a:prstGeom>
          <a:solidFill>
            <a:srgbClr val="4F137B"/>
          </a:solidFill>
          <a:ln w="28575">
            <a:solidFill>
              <a:srgbClr val="4F13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210F7C7A-F11E-D2FD-99A7-3F29E0D6C408}"/>
              </a:ext>
            </a:extLst>
          </p:cNvPr>
          <p:cNvSpPr/>
          <p:nvPr/>
        </p:nvSpPr>
        <p:spPr>
          <a:xfrm>
            <a:off x="4998041" y="2045297"/>
            <a:ext cx="2207807" cy="738664"/>
          </a:xfrm>
          <a:prstGeom prst="round2SameRect">
            <a:avLst/>
          </a:prstGeom>
          <a:solidFill>
            <a:srgbClr val="E74393"/>
          </a:solidFill>
          <a:ln w="28575">
            <a:solidFill>
              <a:srgbClr val="E74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7D548A5A-2FBC-B2D0-7553-2EE29C4D89A0}"/>
              </a:ext>
            </a:extLst>
          </p:cNvPr>
          <p:cNvSpPr/>
          <p:nvPr/>
        </p:nvSpPr>
        <p:spPr>
          <a:xfrm>
            <a:off x="7280256" y="2042499"/>
            <a:ext cx="2217020" cy="738664"/>
          </a:xfrm>
          <a:prstGeom prst="round2SameRect">
            <a:avLst/>
          </a:prstGeom>
          <a:solidFill>
            <a:srgbClr val="6BB845"/>
          </a:solidFill>
          <a:ln w="28575">
            <a:solidFill>
              <a:srgbClr val="6BB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C0FBDDD1-251C-8179-B76D-61DF9E9667C3}"/>
              </a:ext>
            </a:extLst>
          </p:cNvPr>
          <p:cNvSpPr/>
          <p:nvPr/>
        </p:nvSpPr>
        <p:spPr>
          <a:xfrm>
            <a:off x="9587456" y="2042499"/>
            <a:ext cx="2239796" cy="738664"/>
          </a:xfrm>
          <a:prstGeom prst="round2SameRect">
            <a:avLst/>
          </a:prstGeom>
          <a:solidFill>
            <a:srgbClr val="73C3EE"/>
          </a:solidFill>
          <a:ln w="28575">
            <a:solidFill>
              <a:srgbClr val="73C3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B36AD78B-8A41-CEC6-F36D-A9ECB6E9F674}"/>
              </a:ext>
            </a:extLst>
          </p:cNvPr>
          <p:cNvSpPr txBox="1"/>
          <p:nvPr/>
        </p:nvSpPr>
        <p:spPr>
          <a:xfrm>
            <a:off x="986315" y="2277786"/>
            <a:ext cx="99950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tillium"/>
                <a:cs typeface="Poppins"/>
              </a:rPr>
              <a:t>Innovation</a:t>
            </a:r>
            <a:endParaRPr lang="en-US" sz="1400" b="1">
              <a:solidFill>
                <a:schemeClr val="bg1"/>
              </a:solidFill>
              <a:latin typeface="Titillium" pitchFamily="2" charset="77"/>
              <a:cs typeface="Poppins" pitchFamily="2" charset="77"/>
            </a:endParaRP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F3BC7DA4-BFB0-86F6-A8C6-BD1B82BF25A0}"/>
              </a:ext>
            </a:extLst>
          </p:cNvPr>
          <p:cNvSpPr txBox="1"/>
          <p:nvPr/>
        </p:nvSpPr>
        <p:spPr>
          <a:xfrm>
            <a:off x="2993131" y="2277786"/>
            <a:ext cx="1617752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tillium" pitchFamily="2" charset="77"/>
                <a:cs typeface="Poppins" pitchFamily="2" charset="77"/>
              </a:rPr>
              <a:t>Customer Problem</a:t>
            </a: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142F3C1C-4384-9A5D-1CB8-9F89B666AE3F}"/>
              </a:ext>
            </a:extLst>
          </p:cNvPr>
          <p:cNvSpPr txBox="1"/>
          <p:nvPr/>
        </p:nvSpPr>
        <p:spPr>
          <a:xfrm>
            <a:off x="5076283" y="2180401"/>
            <a:ext cx="203233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tillium" pitchFamily="2" charset="77"/>
                <a:cs typeface="Poppins" pitchFamily="2" charset="77"/>
              </a:rPr>
              <a:t>Market Opportunity and Potential Customers</a:t>
            </a: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ECEE88A5-0D57-B6D0-FDE2-9C54FF178A5C}"/>
              </a:ext>
            </a:extLst>
          </p:cNvPr>
          <p:cNvSpPr txBox="1"/>
          <p:nvPr/>
        </p:nvSpPr>
        <p:spPr>
          <a:xfrm>
            <a:off x="7613259" y="2180401"/>
            <a:ext cx="155789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tillium" pitchFamily="2" charset="77"/>
                <a:cs typeface="Poppins" pitchFamily="2" charset="77"/>
              </a:rPr>
              <a:t>Implementation of the Idea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1E509027-4908-5707-7A04-48D522FFC826}"/>
              </a:ext>
            </a:extLst>
          </p:cNvPr>
          <p:cNvSpPr txBox="1"/>
          <p:nvPr/>
        </p:nvSpPr>
        <p:spPr>
          <a:xfrm>
            <a:off x="9801498" y="2273997"/>
            <a:ext cx="1811714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tillium" pitchFamily="2" charset="77"/>
                <a:cs typeface="Poppins" pitchFamily="2" charset="77"/>
              </a:rPr>
              <a:t>Team and Motivation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20110A64-FC88-B783-1EBC-4097651533BC}"/>
              </a:ext>
            </a:extLst>
          </p:cNvPr>
          <p:cNvSpPr txBox="1">
            <a:spLocks/>
          </p:cNvSpPr>
          <p:nvPr/>
        </p:nvSpPr>
        <p:spPr>
          <a:xfrm>
            <a:off x="2678113" y="2908974"/>
            <a:ext cx="2234491" cy="165429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indent="0" algn="ctr" defTabSz="1087636">
              <a:lnSpc>
                <a:spcPct val="100000"/>
              </a:lnSpc>
              <a:spcBef>
                <a:spcPts val="0"/>
              </a:spcBef>
              <a:buFont typeface="Arial"/>
              <a:buNone/>
              <a:defRPr sz="1200">
                <a:ea typeface="Lato Light" panose="020F0502020204030203" pitchFamily="34" charset="0"/>
                <a:cs typeface="Mukta ExtraLight" panose="020B0000000000000000" pitchFamily="34" charset="77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650">
                <a:ea typeface="Lato Light"/>
              </a:rPr>
              <a:t>Define the </a:t>
            </a:r>
            <a:r>
              <a:rPr lang="en-GB" sz="1650" b="1">
                <a:ea typeface="Lato Light"/>
              </a:rPr>
              <a:t>specific problem your idea can solve.</a:t>
            </a:r>
          </a:p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650">
                <a:ea typeface="Lato Light"/>
              </a:rPr>
              <a:t>Show deep understanding of </a:t>
            </a:r>
            <a:r>
              <a:rPr lang="en-GB" sz="1650" b="1">
                <a:ea typeface="Lato Light"/>
              </a:rPr>
              <a:t>customer’s needs.</a:t>
            </a: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C89582D5-1467-4DF4-E1BA-950510447080}"/>
              </a:ext>
            </a:extLst>
          </p:cNvPr>
          <p:cNvSpPr txBox="1">
            <a:spLocks/>
          </p:cNvSpPr>
          <p:nvPr/>
        </p:nvSpPr>
        <p:spPr>
          <a:xfrm>
            <a:off x="5030866" y="2908974"/>
            <a:ext cx="1975357" cy="140038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en-US"/>
            </a:defPPr>
            <a:lvl1pPr marL="285750" indent="-285750" defTabSz="1087636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600">
                <a:ea typeface="Lato Light" panose="020F0502020204030203" pitchFamily="34" charset="0"/>
                <a:cs typeface="Mukta ExtraLight" panose="020B0000000000000000" pitchFamily="34" charset="77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50" b="1"/>
              <a:t>Identify your target customer.</a:t>
            </a:r>
          </a:p>
          <a:p>
            <a:r>
              <a:rPr lang="en-GB" sz="1650"/>
              <a:t>Show </a:t>
            </a:r>
            <a:r>
              <a:rPr lang="en-GB" sz="1650" b="1"/>
              <a:t>why your solution fits their needs bette</a:t>
            </a:r>
            <a:r>
              <a:rPr lang="en-GB" sz="1650"/>
              <a:t>r.</a:t>
            </a:r>
            <a:endParaRPr lang="en-US" sz="165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5E86E3FE-9FFC-0AA1-5CF5-F1790C019E97}"/>
              </a:ext>
            </a:extLst>
          </p:cNvPr>
          <p:cNvSpPr txBox="1">
            <a:spLocks/>
          </p:cNvSpPr>
          <p:nvPr/>
        </p:nvSpPr>
        <p:spPr>
          <a:xfrm>
            <a:off x="7368501" y="2912006"/>
            <a:ext cx="2066052" cy="241604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en-US"/>
            </a:defPPr>
            <a:lvl1pPr marL="285750" indent="-285750" defTabSz="1087636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600" b="1">
                <a:ea typeface="Lato Light" panose="020F0502020204030203" pitchFamily="34" charset="0"/>
                <a:cs typeface="Mukta ExtraLight" panose="020B0000000000000000" pitchFamily="34" charset="77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50"/>
              <a:t>Address risks and obstacles </a:t>
            </a:r>
            <a:r>
              <a:rPr lang="en-GB" sz="1650" b="0"/>
              <a:t>in launching the idea.</a:t>
            </a:r>
          </a:p>
          <a:p>
            <a:r>
              <a:rPr lang="en-GB" sz="1650" b="0"/>
              <a:t>Show </a:t>
            </a:r>
            <a:r>
              <a:rPr lang="en-GB" sz="1650"/>
              <a:t>how you’ll handle competitors </a:t>
            </a:r>
            <a:r>
              <a:rPr lang="en-GB" sz="1650" b="0"/>
              <a:t>or alternative solutions.</a:t>
            </a:r>
            <a:endParaRPr lang="en-US" sz="1650" b="0"/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06666769-B16C-EC07-64F9-3992DE90EA61}"/>
              </a:ext>
            </a:extLst>
          </p:cNvPr>
          <p:cNvSpPr txBox="1">
            <a:spLocks/>
          </p:cNvSpPr>
          <p:nvPr/>
        </p:nvSpPr>
        <p:spPr>
          <a:xfrm>
            <a:off x="9712948" y="2908974"/>
            <a:ext cx="1975357" cy="190821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en-US"/>
            </a:defPPr>
            <a:lvl1pPr marL="285750" indent="-285750" defTabSz="1087636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600" b="1">
                <a:ea typeface="Lato Light" panose="020F0502020204030203" pitchFamily="34" charset="0"/>
                <a:cs typeface="Mukta ExtraLight" panose="020B0000000000000000" pitchFamily="34" charset="77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50" b="0"/>
              <a:t>Highlight your </a:t>
            </a:r>
            <a:r>
              <a:rPr lang="en-GB" sz="1650"/>
              <a:t>team’s expertise and diversity.</a:t>
            </a:r>
          </a:p>
          <a:p>
            <a:r>
              <a:rPr lang="en-GB" sz="1650" b="0"/>
              <a:t>Show why </a:t>
            </a:r>
            <a:r>
              <a:rPr lang="en-GB" sz="1650"/>
              <a:t>your team is the right one </a:t>
            </a:r>
            <a:r>
              <a:rPr lang="en-GB" sz="1650" b="0"/>
              <a:t>to solve this issue.</a:t>
            </a:r>
            <a:endParaRPr lang="en-US" sz="1650" b="0"/>
          </a:p>
        </p:txBody>
      </p:sp>
      <p:pic>
        <p:nvPicPr>
          <p:cNvPr id="6" name="Picture 5" descr="A light bulb with a gear inside&#10;&#10;AI-generated content may be incorrect.">
            <a:extLst>
              <a:ext uri="{FF2B5EF4-FFF2-40B4-BE49-F238E27FC236}">
                <a16:creationId xmlns:a16="http://schemas.microsoft.com/office/drawing/2014/main" id="{CCC072F8-DDCB-4464-D412-DD8FFBF52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313" y="1144780"/>
            <a:ext cx="775504" cy="775504"/>
          </a:xfrm>
          <a:prstGeom prst="rect">
            <a:avLst/>
          </a:prstGeom>
        </p:spPr>
      </p:pic>
      <p:pic>
        <p:nvPicPr>
          <p:cNvPr id="8" name="Picture 7" descr="A group of people with stars above them&#10;&#10;AI-generated content may be incorrect.">
            <a:extLst>
              <a:ext uri="{FF2B5EF4-FFF2-40B4-BE49-F238E27FC236}">
                <a16:creationId xmlns:a16="http://schemas.microsoft.com/office/drawing/2014/main" id="{63FB43FA-6121-9B7F-5902-F38498FEE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443" y="1151930"/>
            <a:ext cx="775504" cy="775504"/>
          </a:xfrm>
          <a:prstGeom prst="rect">
            <a:avLst/>
          </a:prstGeom>
        </p:spPr>
      </p:pic>
      <p:pic>
        <p:nvPicPr>
          <p:cNvPr id="10" name="Picture 9" descr="A blue and white handshake&#10;&#10;AI-generated content may be incorrect.">
            <a:extLst>
              <a:ext uri="{FF2B5EF4-FFF2-40B4-BE49-F238E27FC236}">
                <a16:creationId xmlns:a16="http://schemas.microsoft.com/office/drawing/2014/main" id="{5525162B-D508-7EC2-88A0-B2ADEFF50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183" y="1147672"/>
            <a:ext cx="775504" cy="775504"/>
          </a:xfrm>
          <a:prstGeom prst="rect">
            <a:avLst/>
          </a:prstGeom>
        </p:spPr>
      </p:pic>
      <p:pic>
        <p:nvPicPr>
          <p:cNvPr id="12" name="Picture 11" descr="A green and black logo&#10;&#10;AI-generated content may be incorrect.">
            <a:extLst>
              <a:ext uri="{FF2B5EF4-FFF2-40B4-BE49-F238E27FC236}">
                <a16:creationId xmlns:a16="http://schemas.microsoft.com/office/drawing/2014/main" id="{AEF97077-CEDC-CA00-F562-91B6E23FB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14" y="1151930"/>
            <a:ext cx="775504" cy="775504"/>
          </a:xfrm>
          <a:prstGeom prst="rect">
            <a:avLst/>
          </a:prstGeom>
        </p:spPr>
      </p:pic>
      <p:pic>
        <p:nvPicPr>
          <p:cNvPr id="14" name="Picture 13" descr="A purple line art of a magnifying glass and a exclamation mark&#10;&#10;AI-generated content may be incorrect.">
            <a:extLst>
              <a:ext uri="{FF2B5EF4-FFF2-40B4-BE49-F238E27FC236}">
                <a16:creationId xmlns:a16="http://schemas.microsoft.com/office/drawing/2014/main" id="{DCA7043D-5F03-F004-0686-9F9F897719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4251" y="1151930"/>
            <a:ext cx="762758" cy="76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67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AC0B90-3973-8CE3-B4DC-E776C1C3E65C}"/>
              </a:ext>
            </a:extLst>
          </p:cNvPr>
          <p:cNvSpPr txBox="1"/>
          <p:nvPr/>
        </p:nvSpPr>
        <p:spPr>
          <a:xfrm>
            <a:off x="3267531" y="2140228"/>
            <a:ext cx="56569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GB" sz="4800" b="1" noProof="0" dirty="0">
                <a:solidFill>
                  <a:schemeClr val="bg1"/>
                </a:solidFill>
                <a:latin typeface="Titillium Bd" panose="00000800000000000000" pitchFamily="2" charset="0"/>
              </a:rPr>
              <a:t>Have any questions?</a:t>
            </a:r>
            <a:endParaRPr lang="en-GB" sz="4800" noProof="0" dirty="0"/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7A46E28D-048F-8FF5-BE98-E85230C0F6E8}"/>
              </a:ext>
            </a:extLst>
          </p:cNvPr>
          <p:cNvSpPr txBox="1"/>
          <p:nvPr/>
        </p:nvSpPr>
        <p:spPr>
          <a:xfrm>
            <a:off x="3947624" y="5403207"/>
            <a:ext cx="4296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noProof="0" err="1">
                <a:solidFill>
                  <a:srgbClr val="6BB745"/>
                </a:solidFill>
                <a:latin typeface="Titillium Web" pitchFamily="2" charset="0"/>
              </a:rPr>
              <a:t>eitjumpstarter.eu</a:t>
            </a:r>
            <a:endParaRPr lang="en-GB" sz="2400" b="1" noProof="0">
              <a:solidFill>
                <a:srgbClr val="6BB745"/>
              </a:solidFill>
              <a:latin typeface="Titillium Web" pitchFamily="2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87CCF8A-D1BA-6577-9016-606C4A86296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7447762" y="1542081"/>
            <a:ext cx="6982918" cy="6858000"/>
          </a:xfrm>
          <a:prstGeom prst="rect">
            <a:avLst/>
          </a:prstGeom>
        </p:spPr>
      </p:pic>
      <p:sp>
        <p:nvSpPr>
          <p:cNvPr id="11" name="pole tekstowe 12">
            <a:extLst>
              <a:ext uri="{FF2B5EF4-FFF2-40B4-BE49-F238E27FC236}">
                <a16:creationId xmlns:a16="http://schemas.microsoft.com/office/drawing/2014/main" id="{C8DA89EB-0AD9-4374-2B6E-F0B5A2DD101A}"/>
              </a:ext>
            </a:extLst>
          </p:cNvPr>
          <p:cNvSpPr txBox="1"/>
          <p:nvPr/>
        </p:nvSpPr>
        <p:spPr>
          <a:xfrm>
            <a:off x="2122633" y="3217590"/>
            <a:ext cx="3341876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Titillium Web"/>
              </a:rPr>
              <a:t>ADAM STRZELECKI</a:t>
            </a:r>
            <a:endParaRPr lang="en-GB" sz="2800" b="1" noProof="0">
              <a:solidFill>
                <a:schemeClr val="bg1"/>
              </a:solidFill>
              <a:latin typeface="Titillium Web"/>
            </a:endParaRPr>
          </a:p>
        </p:txBody>
      </p:sp>
      <p:sp>
        <p:nvSpPr>
          <p:cNvPr id="12" name="pole tekstowe 6">
            <a:extLst>
              <a:ext uri="{FF2B5EF4-FFF2-40B4-BE49-F238E27FC236}">
                <a16:creationId xmlns:a16="http://schemas.microsoft.com/office/drawing/2014/main" id="{B1F77DA4-883D-81C0-4EAC-4144038711D0}"/>
              </a:ext>
            </a:extLst>
          </p:cNvPr>
          <p:cNvSpPr txBox="1"/>
          <p:nvPr/>
        </p:nvSpPr>
        <p:spPr>
          <a:xfrm>
            <a:off x="2122632" y="3718975"/>
            <a:ext cx="4296751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900" b="1">
                <a:solidFill>
                  <a:srgbClr val="6BB745"/>
                </a:solidFill>
                <a:latin typeface="Titillium"/>
              </a:rPr>
              <a:t>EIT </a:t>
            </a:r>
            <a:r>
              <a:rPr lang="en-GB" sz="1900" b="1" err="1">
                <a:solidFill>
                  <a:srgbClr val="6BB745"/>
                </a:solidFill>
                <a:latin typeface="Titillium"/>
              </a:rPr>
              <a:t>Jumpstarter</a:t>
            </a:r>
            <a:r>
              <a:rPr lang="en-GB" sz="1900" b="1">
                <a:solidFill>
                  <a:srgbClr val="6BB745"/>
                </a:solidFill>
                <a:latin typeface="Titillium"/>
              </a:rPr>
              <a:t> Programme Lead</a:t>
            </a:r>
            <a:br>
              <a:rPr lang="en-US"/>
            </a:br>
            <a:r>
              <a:rPr lang="en-GB" sz="1900" b="1">
                <a:solidFill>
                  <a:srgbClr val="6BB745"/>
                </a:solidFill>
                <a:latin typeface="Titillium"/>
              </a:rPr>
              <a:t>EIT Community RII </a:t>
            </a:r>
          </a:p>
        </p:txBody>
      </p:sp>
      <p:sp>
        <p:nvSpPr>
          <p:cNvPr id="13" name="pole tekstowe 8">
            <a:extLst>
              <a:ext uri="{FF2B5EF4-FFF2-40B4-BE49-F238E27FC236}">
                <a16:creationId xmlns:a16="http://schemas.microsoft.com/office/drawing/2014/main" id="{ACF6187F-195A-CAE2-6990-2E9B284A0D4F}"/>
              </a:ext>
            </a:extLst>
          </p:cNvPr>
          <p:cNvSpPr txBox="1"/>
          <p:nvPr/>
        </p:nvSpPr>
        <p:spPr>
          <a:xfrm>
            <a:off x="2122633" y="4737513"/>
            <a:ext cx="3347013" cy="3770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50">
                <a:solidFill>
                  <a:schemeClr val="bg1"/>
                </a:solidFill>
                <a:latin typeface="Titillium Web"/>
              </a:rPr>
              <a:t>info@eitjumpstarter.</a:t>
            </a:r>
            <a:r>
              <a:rPr lang="en-GB" sz="1850" noProof="0">
                <a:solidFill>
                  <a:schemeClr val="bg1"/>
                </a:solidFill>
                <a:latin typeface="Titillium Web"/>
              </a:rPr>
              <a:t>eu</a:t>
            </a:r>
            <a:endParaRPr lang="en-GB" sz="1850">
              <a:solidFill>
                <a:schemeClr val="bg1"/>
              </a:solidFill>
              <a:latin typeface="Titillium Web"/>
            </a:endParaRPr>
          </a:p>
        </p:txBody>
      </p:sp>
      <p:pic>
        <p:nvPicPr>
          <p:cNvPr id="17" name="Obraz 16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17A2CB06-08D9-D6F7-4C90-8749F00BE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531" y="780386"/>
            <a:ext cx="5656938" cy="11726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37B70-7CE1-C91B-E283-063C7F3169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7499" y="3217590"/>
            <a:ext cx="2012941" cy="202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665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4FDEB58-DCFB-4E6A-80CE-925120785C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509877" y="856437"/>
            <a:ext cx="2386006" cy="234332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DC5E3A7E-D692-7CA0-E1FD-C79755A50EA3}"/>
              </a:ext>
            </a:extLst>
          </p:cNvPr>
          <p:cNvSpPr txBox="1"/>
          <p:nvPr/>
        </p:nvSpPr>
        <p:spPr>
          <a:xfrm>
            <a:off x="559509" y="1095586"/>
            <a:ext cx="1422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New Talents</a:t>
            </a:r>
          </a:p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trained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6E597C9-8865-D367-628A-791241CD0B19}"/>
              </a:ext>
            </a:extLst>
          </p:cNvPr>
          <p:cNvSpPr txBox="1"/>
          <p:nvPr/>
        </p:nvSpPr>
        <p:spPr>
          <a:xfrm>
            <a:off x="296733" y="1539941"/>
            <a:ext cx="2773516" cy="120032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GB" sz="7200" b="1" noProof="0">
                <a:solidFill>
                  <a:schemeClr val="bg1"/>
                </a:solidFill>
                <a:latin typeface="Titillium Web"/>
              </a:rPr>
              <a:t>&gt;</a:t>
            </a:r>
            <a:r>
              <a:rPr lang="en-GB" sz="7200" b="1">
                <a:solidFill>
                  <a:schemeClr val="bg1"/>
                </a:solidFill>
                <a:latin typeface="Titillium Web"/>
              </a:rPr>
              <a:t>1500</a:t>
            </a:r>
            <a:endParaRPr lang="en-GB" sz="7200" b="1" noProof="0">
              <a:solidFill>
                <a:schemeClr val="bg1"/>
              </a:solidFill>
              <a:latin typeface="Titillium Web" pitchFamily="2" charset="0"/>
            </a:endParaRP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4F0143B8-7A83-5466-5B71-85C5682C64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64217" y="2553429"/>
            <a:ext cx="646330" cy="64633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1C9CF6F-E9E6-96AA-427F-6B4698FD0D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550183" y="853352"/>
            <a:ext cx="2386006" cy="234332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3695DC0-97E4-C0CE-FC78-E03CF116AAE1}"/>
              </a:ext>
            </a:extLst>
          </p:cNvPr>
          <p:cNvSpPr txBox="1"/>
          <p:nvPr/>
        </p:nvSpPr>
        <p:spPr>
          <a:xfrm>
            <a:off x="3599815" y="1092501"/>
            <a:ext cx="1636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New Start-ups</a:t>
            </a:r>
          </a:p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created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5FA9928-FAC5-2407-ED70-2C4511DEC94B}"/>
              </a:ext>
            </a:extLst>
          </p:cNvPr>
          <p:cNvSpPr txBox="1"/>
          <p:nvPr/>
        </p:nvSpPr>
        <p:spPr>
          <a:xfrm>
            <a:off x="3561071" y="1539942"/>
            <a:ext cx="2255746" cy="120032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GB" sz="7200" b="1">
                <a:solidFill>
                  <a:schemeClr val="bg1"/>
                </a:solidFill>
                <a:latin typeface="Titillium Web"/>
              </a:rPr>
              <a:t>&gt;150</a:t>
            </a:r>
            <a:endParaRPr lang="en-GB" sz="7200" b="1" noProof="0">
              <a:solidFill>
                <a:schemeClr val="bg1"/>
              </a:solidFill>
              <a:latin typeface="Titillium Web" pitchFamily="2" charset="0"/>
            </a:endParaRP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F3F86A4D-69F6-7CBF-1E53-492AE4E909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80444" y="2592174"/>
            <a:ext cx="781662" cy="77252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2CCC4823-637A-7722-2179-2F5AE2AFC1F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658919" y="853352"/>
            <a:ext cx="2386006" cy="2343322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B76FCA10-800F-9851-2B8E-E505DC22A097}"/>
              </a:ext>
            </a:extLst>
          </p:cNvPr>
          <p:cNvSpPr txBox="1"/>
          <p:nvPr/>
        </p:nvSpPr>
        <p:spPr>
          <a:xfrm>
            <a:off x="6708551" y="1092501"/>
            <a:ext cx="1112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New Jobs</a:t>
            </a:r>
          </a:p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created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AAA68A36-E287-5857-2B14-37A18A8C27FB}"/>
              </a:ext>
            </a:extLst>
          </p:cNvPr>
          <p:cNvSpPr txBox="1"/>
          <p:nvPr/>
        </p:nvSpPr>
        <p:spPr>
          <a:xfrm>
            <a:off x="6410921" y="1539942"/>
            <a:ext cx="27735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7200" b="1" noProof="0">
                <a:solidFill>
                  <a:schemeClr val="bg1"/>
                </a:solidFill>
                <a:latin typeface="Titillium Web" pitchFamily="2" charset="0"/>
              </a:rPr>
              <a:t>&gt;2600</a:t>
            </a:r>
          </a:p>
        </p:txBody>
      </p:sp>
      <p:pic>
        <p:nvPicPr>
          <p:cNvPr id="15" name="Grafika 14">
            <a:extLst>
              <a:ext uri="{FF2B5EF4-FFF2-40B4-BE49-F238E27FC236}">
                <a16:creationId xmlns:a16="http://schemas.microsoft.com/office/drawing/2014/main" id="{BA67DFA7-739C-DEA3-53F9-DE495A0B0D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3659" y="2701772"/>
            <a:ext cx="651431" cy="65143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AAC7F198-18DD-0C61-34AE-C0D6F307E17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972139" y="3200491"/>
            <a:ext cx="2386006" cy="2343322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4D58BC3F-AF77-806F-94A6-E0C493C1E962}"/>
              </a:ext>
            </a:extLst>
          </p:cNvPr>
          <p:cNvSpPr txBox="1"/>
          <p:nvPr/>
        </p:nvSpPr>
        <p:spPr>
          <a:xfrm>
            <a:off x="1810230" y="3439640"/>
            <a:ext cx="182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Money attracted</a:t>
            </a:r>
          </a:p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by start-ups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E5264E8D-6FC1-DF0E-982F-C90844BD1F29}"/>
              </a:ext>
            </a:extLst>
          </p:cNvPr>
          <p:cNvSpPr txBox="1"/>
          <p:nvPr/>
        </p:nvSpPr>
        <p:spPr>
          <a:xfrm>
            <a:off x="1683491" y="3887081"/>
            <a:ext cx="30476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b="1" i="0" noProof="0">
                <a:solidFill>
                  <a:srgbClr val="FFFFFF"/>
                </a:solidFill>
                <a:effectLst/>
                <a:latin typeface="Titillium Web" pitchFamily="2" charset="0"/>
              </a:rPr>
              <a:t>€</a:t>
            </a:r>
            <a:r>
              <a:rPr lang="en-GB" sz="7200" b="1" noProof="0">
                <a:solidFill>
                  <a:schemeClr val="bg1"/>
                </a:solidFill>
                <a:latin typeface="Titillium Web" pitchFamily="2" charset="0"/>
              </a:rPr>
              <a:t>150M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B164C514-B31A-95AB-B25B-355A184FAE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5012445" y="3197406"/>
            <a:ext cx="2386006" cy="2343322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AA20BA3-D267-6126-48E0-C6FA42C1A4FA}"/>
              </a:ext>
            </a:extLst>
          </p:cNvPr>
          <p:cNvSpPr txBox="1"/>
          <p:nvPr/>
        </p:nvSpPr>
        <p:spPr>
          <a:xfrm>
            <a:off x="4981388" y="3883996"/>
            <a:ext cx="3291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b="1" i="0" noProof="0">
                <a:solidFill>
                  <a:srgbClr val="FFFFFF"/>
                </a:solidFill>
                <a:effectLst/>
                <a:latin typeface="Titillium Web" pitchFamily="2" charset="0"/>
              </a:rPr>
              <a:t>1€=</a:t>
            </a:r>
            <a:r>
              <a:rPr lang="en-GB" sz="7200" b="1" noProof="0">
                <a:solidFill>
                  <a:schemeClr val="bg1"/>
                </a:solidFill>
                <a:latin typeface="Titillium Web" pitchFamily="2" charset="0"/>
              </a:rPr>
              <a:t>30</a:t>
            </a:r>
            <a:r>
              <a:rPr lang="en-GB" sz="7200" b="1" i="0" noProof="0">
                <a:solidFill>
                  <a:srgbClr val="FFFFFF"/>
                </a:solidFill>
                <a:effectLst/>
                <a:latin typeface="Titillium Web" pitchFamily="2" charset="0"/>
              </a:rPr>
              <a:t>€</a:t>
            </a:r>
            <a:endParaRPr lang="en-GB" sz="7200" b="1" noProof="0">
              <a:solidFill>
                <a:schemeClr val="bg1"/>
              </a:solidFill>
              <a:latin typeface="Titillium Web" pitchFamily="2" charset="0"/>
            </a:endParaRPr>
          </a:p>
        </p:txBody>
      </p:sp>
      <p:pic>
        <p:nvPicPr>
          <p:cNvPr id="21" name="Grafika 20">
            <a:extLst>
              <a:ext uri="{FF2B5EF4-FFF2-40B4-BE49-F238E27FC236}">
                <a16:creationId xmlns:a16="http://schemas.microsoft.com/office/drawing/2014/main" id="{0487ECBB-B5FB-BCFA-FAE8-99FFAE382AF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60785" y="4839410"/>
            <a:ext cx="952403" cy="952403"/>
          </a:xfrm>
          <a:prstGeom prst="rect">
            <a:avLst/>
          </a:prstGeom>
        </p:spPr>
      </p:pic>
      <p:pic>
        <p:nvPicPr>
          <p:cNvPr id="22" name="Grafika 21">
            <a:extLst>
              <a:ext uri="{FF2B5EF4-FFF2-40B4-BE49-F238E27FC236}">
                <a16:creationId xmlns:a16="http://schemas.microsoft.com/office/drawing/2014/main" id="{1964EDEB-EED5-ACCF-F468-E4269D9686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4226" y="5028104"/>
            <a:ext cx="733957" cy="733957"/>
          </a:xfrm>
          <a:prstGeom prst="rect">
            <a:avLst/>
          </a:prstGeom>
        </p:spPr>
      </p:pic>
      <p:sp>
        <p:nvSpPr>
          <p:cNvPr id="23" name="pole tekstowe 22">
            <a:extLst>
              <a:ext uri="{FF2B5EF4-FFF2-40B4-BE49-F238E27FC236}">
                <a16:creationId xmlns:a16="http://schemas.microsoft.com/office/drawing/2014/main" id="{139959D5-C2BE-B9C5-4B82-2028125C0864}"/>
              </a:ext>
            </a:extLst>
          </p:cNvPr>
          <p:cNvSpPr txBox="1"/>
          <p:nvPr/>
        </p:nvSpPr>
        <p:spPr>
          <a:xfrm>
            <a:off x="8070729" y="397625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noProof="0">
                <a:solidFill>
                  <a:schemeClr val="bg1"/>
                </a:solidFill>
                <a:latin typeface="Titillium" pitchFamily="2" charset="0"/>
              </a:rPr>
              <a:t>*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436AF21-2752-B6CA-D85F-958EA29F8107}"/>
              </a:ext>
            </a:extLst>
          </p:cNvPr>
          <p:cNvSpPr txBox="1"/>
          <p:nvPr/>
        </p:nvSpPr>
        <p:spPr>
          <a:xfrm>
            <a:off x="200323" y="6083416"/>
            <a:ext cx="5735866" cy="43088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Titillium"/>
              </a:rPr>
              <a:t>2017-2025</a:t>
            </a:r>
            <a:r>
              <a:rPr lang="en-GB" sz="1100" noProof="0">
                <a:solidFill>
                  <a:schemeClr val="bg1"/>
                </a:solidFill>
                <a:latin typeface="Titillium"/>
              </a:rPr>
              <a:t> June, based on the data currently available</a:t>
            </a:r>
          </a:p>
          <a:p>
            <a:r>
              <a:rPr lang="en-GB" sz="1100" noProof="0">
                <a:solidFill>
                  <a:schemeClr val="bg1"/>
                </a:solidFill>
                <a:latin typeface="Titillium" pitchFamily="2" charset="0"/>
              </a:rPr>
              <a:t>*EUR 1 invested into the programme brought EUR 30 raised/founded by the start-ups created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C45F7886-CD21-988E-352D-C90CE8584C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4437" y="2025013"/>
            <a:ext cx="3038620" cy="4234952"/>
          </a:xfrm>
          <a:prstGeom prst="rect">
            <a:avLst/>
          </a:prstGeom>
        </p:spPr>
      </p:pic>
      <p:sp>
        <p:nvSpPr>
          <p:cNvPr id="27" name="Rectangle 1">
            <a:extLst>
              <a:ext uri="{FF2B5EF4-FFF2-40B4-BE49-F238E27FC236}">
                <a16:creationId xmlns:a16="http://schemas.microsoft.com/office/drawing/2014/main" id="{13DC13AC-110A-8D51-B42B-056D98CDA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9777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" name="Obraz 1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9F700711-856E-7085-6F4C-B79C18FE03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35059" y="6040230"/>
            <a:ext cx="3361869" cy="6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99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C2A45-8837-0EA9-483E-A4555FF3A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giving a presentation to a group of people&#10;&#10;AI-generated content may be incorrect.">
            <a:extLst>
              <a:ext uri="{FF2B5EF4-FFF2-40B4-BE49-F238E27FC236}">
                <a16:creationId xmlns:a16="http://schemas.microsoft.com/office/drawing/2014/main" id="{4DB4666A-B739-6CC2-DF15-F4710EBF26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-532125"/>
            <a:ext cx="12192000" cy="8131967"/>
          </a:xfrm>
          <a:prstGeom prst="rect">
            <a:avLst/>
          </a:prstGeom>
        </p:spPr>
      </p:pic>
      <p:sp>
        <p:nvSpPr>
          <p:cNvPr id="4" name="TextBox 19">
            <a:extLst>
              <a:ext uri="{FF2B5EF4-FFF2-40B4-BE49-F238E27FC236}">
                <a16:creationId xmlns:a16="http://schemas.microsoft.com/office/drawing/2014/main" id="{2DBEC79B-E8D8-FA75-79FE-DDEF83BF8110}"/>
              </a:ext>
            </a:extLst>
          </p:cNvPr>
          <p:cNvSpPr txBox="1"/>
          <p:nvPr/>
        </p:nvSpPr>
        <p:spPr>
          <a:xfrm>
            <a:off x="869003" y="2380590"/>
            <a:ext cx="5300978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Titillium Bd"/>
              </a:rPr>
              <a:t>About the EIT Jumpstarter Programme </a:t>
            </a:r>
          </a:p>
        </p:txBody>
      </p:sp>
      <p:pic>
        <p:nvPicPr>
          <p:cNvPr id="2" name="Obraz 1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F34AC7B4-ED2C-60D5-65AB-CF06DA88B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03" y="376111"/>
            <a:ext cx="4228909" cy="87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64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89E606D1-AB6A-AA2F-F485-83EFD015579E}"/>
              </a:ext>
            </a:extLst>
          </p:cNvPr>
          <p:cNvGrpSpPr/>
          <p:nvPr/>
        </p:nvGrpSpPr>
        <p:grpSpPr>
          <a:xfrm>
            <a:off x="290011" y="1115318"/>
            <a:ext cx="8567652" cy="4606639"/>
            <a:chOff x="307306" y="1003024"/>
            <a:chExt cx="8567652" cy="4606639"/>
          </a:xfrm>
        </p:grpSpPr>
        <p:sp>
          <p:nvSpPr>
            <p:cNvPr id="24" name="Rounded Rectangle 33">
              <a:extLst>
                <a:ext uri="{FF2B5EF4-FFF2-40B4-BE49-F238E27FC236}">
                  <a16:creationId xmlns:a16="http://schemas.microsoft.com/office/drawing/2014/main" id="{205D4557-97F1-AC5F-F054-19BB3D74F979}"/>
                </a:ext>
              </a:extLst>
            </p:cNvPr>
            <p:cNvSpPr/>
            <p:nvPr/>
          </p:nvSpPr>
          <p:spPr>
            <a:xfrm>
              <a:off x="307306" y="1020349"/>
              <a:ext cx="2677307" cy="4589314"/>
            </a:xfrm>
            <a:prstGeom prst="roundRect">
              <a:avLst/>
            </a:prstGeom>
            <a:noFill/>
            <a:ln w="38100">
              <a:solidFill>
                <a:srgbClr val="E74393"/>
              </a:solidFill>
            </a:ln>
            <a:effectLst/>
          </p:spPr>
          <p:txBody>
            <a:bodyPr lIns="108000" tIns="72000" rIns="72000" bIns="72000" anchor="ctr"/>
            <a:lstStyle/>
            <a:p>
              <a:endPara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Rounded Rectangle 33">
              <a:extLst>
                <a:ext uri="{FF2B5EF4-FFF2-40B4-BE49-F238E27FC236}">
                  <a16:creationId xmlns:a16="http://schemas.microsoft.com/office/drawing/2014/main" id="{9E4DDA51-8E00-6F6A-A72C-24491A1A1481}"/>
                </a:ext>
              </a:extLst>
            </p:cNvPr>
            <p:cNvSpPr/>
            <p:nvPr/>
          </p:nvSpPr>
          <p:spPr>
            <a:xfrm>
              <a:off x="6113296" y="1020348"/>
              <a:ext cx="2761662" cy="4589314"/>
            </a:xfrm>
            <a:prstGeom prst="roundRect">
              <a:avLst/>
            </a:prstGeom>
            <a:noFill/>
            <a:ln w="38100">
              <a:solidFill>
                <a:srgbClr val="034EA2"/>
              </a:solidFill>
            </a:ln>
            <a:effectLst/>
          </p:spPr>
          <p:txBody>
            <a:bodyPr lIns="108000" tIns="72000" rIns="72000" bIns="72000" anchor="ctr"/>
            <a:lstStyle/>
            <a:p>
              <a:endPara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Rounded Rectangle 33">
              <a:extLst>
                <a:ext uri="{FF2B5EF4-FFF2-40B4-BE49-F238E27FC236}">
                  <a16:creationId xmlns:a16="http://schemas.microsoft.com/office/drawing/2014/main" id="{D98F8DFC-941D-22C1-D2B4-064FA9DE1E33}"/>
                </a:ext>
              </a:extLst>
            </p:cNvPr>
            <p:cNvSpPr/>
            <p:nvPr/>
          </p:nvSpPr>
          <p:spPr>
            <a:xfrm>
              <a:off x="3154410" y="1003024"/>
              <a:ext cx="2761662" cy="4589314"/>
            </a:xfrm>
            <a:prstGeom prst="roundRect">
              <a:avLst/>
            </a:prstGeom>
            <a:noFill/>
            <a:ln w="38100">
              <a:solidFill>
                <a:srgbClr val="6BB845"/>
              </a:solidFill>
            </a:ln>
            <a:effectLst/>
          </p:spPr>
          <p:txBody>
            <a:bodyPr lIns="108000" tIns="72000" rIns="72000" bIns="72000" anchor="ctr"/>
            <a:lstStyle/>
            <a:p>
              <a:endPara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extBox 19">
            <a:extLst>
              <a:ext uri="{FF2B5EF4-FFF2-40B4-BE49-F238E27FC236}">
                <a16:creationId xmlns:a16="http://schemas.microsoft.com/office/drawing/2014/main" id="{B141F029-BA18-F6FC-E461-A6FC6272D1AA}"/>
              </a:ext>
            </a:extLst>
          </p:cNvPr>
          <p:cNvSpPr txBox="1"/>
          <p:nvPr/>
        </p:nvSpPr>
        <p:spPr>
          <a:xfrm>
            <a:off x="237522" y="3269910"/>
            <a:ext cx="2847103" cy="22621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v</a:t>
            </a:r>
            <a:r>
              <a:rPr kumimoji="0" lang="en-GB" b="1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alidate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 your </a:t>
            </a:r>
            <a:r>
              <a:rPr lang="en-GB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research 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idea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d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evelop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 your 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first business model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e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xpand</a:t>
            </a: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 your 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professional network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e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stablish your start-up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156EDE8C-D41C-A569-4C85-00D1ACA84215}"/>
              </a:ext>
            </a:extLst>
          </p:cNvPr>
          <p:cNvSpPr txBox="1"/>
          <p:nvPr/>
        </p:nvSpPr>
        <p:spPr>
          <a:xfrm>
            <a:off x="453254" y="435573"/>
            <a:ext cx="88393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The programme is for you, if...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C23891B-39B4-45B8-B6AE-FEBD919A06C4}"/>
              </a:ext>
            </a:extLst>
          </p:cNvPr>
          <p:cNvGrpSpPr/>
          <p:nvPr/>
        </p:nvGrpSpPr>
        <p:grpSpPr>
          <a:xfrm>
            <a:off x="771742" y="1688203"/>
            <a:ext cx="1770774" cy="1739096"/>
            <a:chOff x="1250207" y="1781616"/>
            <a:chExt cx="1770774" cy="1739096"/>
          </a:xfrm>
        </p:grpSpPr>
        <p:pic>
          <p:nvPicPr>
            <p:cNvPr id="21" name="Obraz 3">
              <a:extLst>
                <a:ext uri="{FF2B5EF4-FFF2-40B4-BE49-F238E27FC236}">
                  <a16:creationId xmlns:a16="http://schemas.microsoft.com/office/drawing/2014/main" id="{1B25A31C-F179-F0AC-419F-5C95C3D93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250207" y="1781616"/>
              <a:ext cx="1770774" cy="1739096"/>
            </a:xfrm>
            <a:prstGeom prst="rect">
              <a:avLst/>
            </a:prstGeom>
          </p:spPr>
        </p:pic>
        <p:pic>
          <p:nvPicPr>
            <p:cNvPr id="10" name="Picture 9" descr="A blue rocket with a black background&#10;&#10;AI-generated content may be incorrect.">
              <a:extLst>
                <a:ext uri="{FF2B5EF4-FFF2-40B4-BE49-F238E27FC236}">
                  <a16:creationId xmlns:a16="http://schemas.microsoft.com/office/drawing/2014/main" id="{EA266A85-BE7C-B752-5FDA-8520D6350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0764" y="2106334"/>
              <a:ext cx="1089660" cy="1089660"/>
            </a:xfrm>
            <a:prstGeom prst="rect">
              <a:avLst/>
            </a:prstGeom>
          </p:spPr>
        </p:pic>
      </p:grpSp>
      <p:sp>
        <p:nvSpPr>
          <p:cNvPr id="17" name="TextBox 19">
            <a:extLst>
              <a:ext uri="{FF2B5EF4-FFF2-40B4-BE49-F238E27FC236}">
                <a16:creationId xmlns:a16="http://schemas.microsoft.com/office/drawing/2014/main" id="{6CDB06A9-B170-2DD3-8451-DF3F234EDBB8}"/>
              </a:ext>
            </a:extLst>
          </p:cNvPr>
          <p:cNvSpPr txBox="1"/>
          <p:nvPr/>
        </p:nvSpPr>
        <p:spPr>
          <a:xfrm>
            <a:off x="3254422" y="3335594"/>
            <a:ext cx="3894280" cy="1954381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t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Food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Healthcare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Energy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600" b="1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R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aw materials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600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U</a:t>
            </a: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rban</a:t>
            </a:r>
            <a:r>
              <a:rPr lang="pl-PL" sz="1600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mobility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/>
              <a:ea typeface="Calibri"/>
              <a:cs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1600" b="1" i="1" dirty="0" err="1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other</a:t>
            </a:r>
            <a:endParaRPr lang="en-GB" sz="1600" b="1" i="1" dirty="0">
              <a:solidFill>
                <a:srgbClr val="024EA2"/>
              </a:solidFill>
              <a:latin typeface="Titillium"/>
              <a:ea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DB4FA-6AF5-E660-B694-E2C663EB545D}"/>
              </a:ext>
            </a:extLst>
          </p:cNvPr>
          <p:cNvSpPr txBox="1"/>
          <p:nvPr/>
        </p:nvSpPr>
        <p:spPr>
          <a:xfrm>
            <a:off x="6317800" y="3356783"/>
            <a:ext cx="240035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EIT Regional Innovation Scheme-eligible countries </a:t>
            </a: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– see the list on the next slide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4F3A88-ED92-EB7D-F5E5-EDC421C484A5}"/>
              </a:ext>
            </a:extLst>
          </p:cNvPr>
          <p:cNvSpPr txBox="1"/>
          <p:nvPr/>
        </p:nvSpPr>
        <p:spPr>
          <a:xfrm>
            <a:off x="3019807" y="1169320"/>
            <a:ext cx="3027044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Y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ou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 have an idea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in the following </a:t>
            </a:r>
            <a:r>
              <a:rPr lang="en-GB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sectors</a:t>
            </a:r>
            <a:endParaRPr lang="en-GB" b="0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C65CB3-7986-0A2A-629B-C26D5A38C3F7}"/>
              </a:ext>
            </a:extLst>
          </p:cNvPr>
          <p:cNvSpPr txBox="1"/>
          <p:nvPr/>
        </p:nvSpPr>
        <p:spPr>
          <a:xfrm>
            <a:off x="6216648" y="1260197"/>
            <a:ext cx="2386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Y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ou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 come from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942A04-3551-3685-0DBA-7ACAC9B85D89}"/>
              </a:ext>
            </a:extLst>
          </p:cNvPr>
          <p:cNvSpPr txBox="1"/>
          <p:nvPr/>
        </p:nvSpPr>
        <p:spPr>
          <a:xfrm>
            <a:off x="577164" y="1257198"/>
            <a:ext cx="21817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Y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ou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* want to</a:t>
            </a:r>
          </a:p>
        </p:txBody>
      </p:sp>
      <p:sp>
        <p:nvSpPr>
          <p:cNvPr id="32" name="pole tekstowe 13">
            <a:extLst>
              <a:ext uri="{FF2B5EF4-FFF2-40B4-BE49-F238E27FC236}">
                <a16:creationId xmlns:a16="http://schemas.microsoft.com/office/drawing/2014/main" id="{08F16F62-1C67-3F70-35D8-BDA8B6ECB996}"/>
              </a:ext>
            </a:extLst>
          </p:cNvPr>
          <p:cNvSpPr txBox="1"/>
          <p:nvPr/>
        </p:nvSpPr>
        <p:spPr>
          <a:xfrm>
            <a:off x="19582" y="5932931"/>
            <a:ext cx="8847032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Titillium"/>
              </a:rPr>
              <a:t>*You can apply alone, or in a team (no limit) – however, maximum 2 co-founding members are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invited</a:t>
            </a:r>
            <a:r>
              <a:rPr lang="pl-PL">
                <a:solidFill>
                  <a:schemeClr val="bg1"/>
                </a:solidFill>
                <a:latin typeface="Titillium"/>
              </a:rPr>
              <a:t> to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participate</a:t>
            </a:r>
            <a:r>
              <a:rPr lang="pl-PL">
                <a:solidFill>
                  <a:schemeClr val="bg1"/>
                </a:solidFill>
                <a:latin typeface="Titillium"/>
              </a:rPr>
              <a:t> in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activities</a:t>
            </a:r>
            <a:r>
              <a:rPr lang="pl-PL">
                <a:solidFill>
                  <a:schemeClr val="bg1"/>
                </a:solidFill>
                <a:latin typeface="Titillium"/>
              </a:rPr>
              <a:t> and </a:t>
            </a:r>
            <a:r>
              <a:rPr lang="en-GB">
                <a:solidFill>
                  <a:schemeClr val="bg1"/>
                </a:solidFill>
                <a:latin typeface="Titillium"/>
              </a:rPr>
              <a:t>grant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is</a:t>
            </a:r>
            <a:r>
              <a:rPr lang="pl-PL">
                <a:solidFill>
                  <a:schemeClr val="bg1"/>
                </a:solidFill>
                <a:latin typeface="Titillium"/>
              </a:rPr>
              <a:t>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allocated</a:t>
            </a:r>
            <a:r>
              <a:rPr lang="pl-PL">
                <a:solidFill>
                  <a:schemeClr val="bg1"/>
                </a:solidFill>
                <a:latin typeface="Titillium"/>
              </a:rPr>
              <a:t> per team </a:t>
            </a:r>
            <a:r>
              <a:rPr lang="en-GB">
                <a:solidFill>
                  <a:schemeClr val="bg1"/>
                </a:solidFill>
                <a:latin typeface="Titillium"/>
              </a:rPr>
              <a:t>(</a:t>
            </a:r>
            <a:r>
              <a:rPr lang="pl-PL">
                <a:solidFill>
                  <a:schemeClr val="bg1"/>
                </a:solidFill>
                <a:latin typeface="Titillium"/>
              </a:rPr>
              <a:t>1</a:t>
            </a:r>
            <a:r>
              <a:rPr lang="en-GB">
                <a:solidFill>
                  <a:schemeClr val="bg1"/>
                </a:solidFill>
                <a:latin typeface="Titillium"/>
              </a:rPr>
              <a:t>,000</a:t>
            </a:r>
            <a:r>
              <a:rPr lang="pl-PL">
                <a:solidFill>
                  <a:schemeClr val="bg1"/>
                </a:solidFill>
                <a:latin typeface="Titillium"/>
              </a:rPr>
              <a:t>€</a:t>
            </a:r>
            <a:r>
              <a:rPr lang="en-GB">
                <a:solidFill>
                  <a:schemeClr val="bg1"/>
                </a:solidFill>
                <a:latin typeface="Titillium"/>
              </a:rPr>
              <a:t> </a:t>
            </a:r>
            <a:r>
              <a:rPr lang="pl-PL">
                <a:solidFill>
                  <a:schemeClr val="bg1"/>
                </a:solidFill>
                <a:latin typeface="Titillium"/>
              </a:rPr>
              <a:t>for Start-up Builder Training and 1,000€ for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Award</a:t>
            </a:r>
            <a:r>
              <a:rPr lang="pl-PL">
                <a:solidFill>
                  <a:schemeClr val="bg1"/>
                </a:solidFill>
                <a:latin typeface="Titillium"/>
              </a:rPr>
              <a:t>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Ceremony</a:t>
            </a:r>
            <a:r>
              <a:rPr lang="pl-PL">
                <a:solidFill>
                  <a:schemeClr val="bg1"/>
                </a:solidFill>
                <a:latin typeface="Titillium"/>
              </a:rPr>
              <a:t>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participanting</a:t>
            </a:r>
            <a:r>
              <a:rPr lang="pl-PL">
                <a:solidFill>
                  <a:schemeClr val="bg1"/>
                </a:solidFill>
                <a:latin typeface="Titillium"/>
              </a:rPr>
              <a:t> </a:t>
            </a:r>
            <a:r>
              <a:rPr lang="pl-PL" err="1">
                <a:solidFill>
                  <a:schemeClr val="bg1"/>
                </a:solidFill>
                <a:latin typeface="Titillium"/>
              </a:rPr>
              <a:t>teams</a:t>
            </a:r>
            <a:r>
              <a:rPr lang="pl-PL">
                <a:solidFill>
                  <a:schemeClr val="bg1"/>
                </a:solidFill>
                <a:latin typeface="Titillium"/>
              </a:rPr>
              <a:t>)</a:t>
            </a:r>
            <a:endParaRPr lang="en-GB">
              <a:solidFill>
                <a:schemeClr val="bg1"/>
              </a:solidFill>
              <a:latin typeface="Titillium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BBE9BAF-5348-E8E5-FAEB-C6BB98D015EA}"/>
              </a:ext>
            </a:extLst>
          </p:cNvPr>
          <p:cNvGrpSpPr/>
          <p:nvPr/>
        </p:nvGrpSpPr>
        <p:grpSpPr>
          <a:xfrm>
            <a:off x="3557948" y="1692917"/>
            <a:ext cx="1770774" cy="1739096"/>
            <a:chOff x="5774617" y="1984061"/>
            <a:chExt cx="1770774" cy="1739096"/>
          </a:xfrm>
        </p:grpSpPr>
        <p:pic>
          <p:nvPicPr>
            <p:cNvPr id="12" name="Picture 11" descr="A light bulb with a gear inside&#10;&#10;AI-generated content may be incorrect.">
              <a:extLst>
                <a:ext uri="{FF2B5EF4-FFF2-40B4-BE49-F238E27FC236}">
                  <a16:creationId xmlns:a16="http://schemas.microsoft.com/office/drawing/2014/main" id="{3AE458F9-8B4F-346F-D15D-ED035FF73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5174" y="2308779"/>
              <a:ext cx="1089660" cy="1089660"/>
            </a:xfrm>
            <a:prstGeom prst="rect">
              <a:avLst/>
            </a:prstGeom>
          </p:spPr>
        </p:pic>
        <p:pic>
          <p:nvPicPr>
            <p:cNvPr id="34" name="Obraz 3">
              <a:extLst>
                <a:ext uri="{FF2B5EF4-FFF2-40B4-BE49-F238E27FC236}">
                  <a16:creationId xmlns:a16="http://schemas.microsoft.com/office/drawing/2014/main" id="{DCCC66F7-3FE4-53F7-59F7-F868EEABE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774617" y="1984061"/>
              <a:ext cx="1770774" cy="1739096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1D2A205-7911-A31B-0993-63A700BD1819}"/>
              </a:ext>
            </a:extLst>
          </p:cNvPr>
          <p:cNvGrpSpPr/>
          <p:nvPr/>
        </p:nvGrpSpPr>
        <p:grpSpPr>
          <a:xfrm>
            <a:off x="6566841" y="1714106"/>
            <a:ext cx="1770774" cy="1739096"/>
            <a:chOff x="8467857" y="1893910"/>
            <a:chExt cx="1770774" cy="1739096"/>
          </a:xfrm>
        </p:grpSpPr>
        <p:pic>
          <p:nvPicPr>
            <p:cNvPr id="14" name="Picture 13" descr="A blue line drawing of a globe&#10;&#10;AI-generated content may be incorrect.">
              <a:extLst>
                <a:ext uri="{FF2B5EF4-FFF2-40B4-BE49-F238E27FC236}">
                  <a16:creationId xmlns:a16="http://schemas.microsoft.com/office/drawing/2014/main" id="{B6773FD0-D3A1-5CE3-7E56-F3C3FE7D7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08414" y="2218628"/>
              <a:ext cx="1089660" cy="1089660"/>
            </a:xfrm>
            <a:prstGeom prst="rect">
              <a:avLst/>
            </a:prstGeom>
          </p:spPr>
        </p:pic>
        <p:pic>
          <p:nvPicPr>
            <p:cNvPr id="36" name="Obraz 3">
              <a:extLst>
                <a:ext uri="{FF2B5EF4-FFF2-40B4-BE49-F238E27FC236}">
                  <a16:creationId xmlns:a16="http://schemas.microsoft.com/office/drawing/2014/main" id="{F31DC57B-AAE2-10D5-7F8B-5EC0FA298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467857" y="1893910"/>
              <a:ext cx="1770774" cy="1739096"/>
            </a:xfrm>
            <a:prstGeom prst="rect">
              <a:avLst/>
            </a:prstGeom>
          </p:spPr>
        </p:pic>
      </p:grpSp>
      <p:pic>
        <p:nvPicPr>
          <p:cNvPr id="5" name="Picture 4" descr="A screenshot of a color palette&#10;&#10;AI-generated content may be incorrect.">
            <a:extLst>
              <a:ext uri="{FF2B5EF4-FFF2-40B4-BE49-F238E27FC236}">
                <a16:creationId xmlns:a16="http://schemas.microsoft.com/office/drawing/2014/main" id="{887CBBBC-FD66-E3BA-5507-6F3546CF98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511" y="-5678175"/>
            <a:ext cx="7772400" cy="54811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39B051-8ABC-AC4E-5666-A114C59C4C2F}"/>
              </a:ext>
            </a:extLst>
          </p:cNvPr>
          <p:cNvSpPr txBox="1"/>
          <p:nvPr/>
        </p:nvSpPr>
        <p:spPr>
          <a:xfrm>
            <a:off x="3580585" y="5242967"/>
            <a:ext cx="1905487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2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Exact category </a:t>
            </a:r>
            <a:r>
              <a:rPr lang="en-GB" sz="1200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names on the slide after the next!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/>
              <a:ea typeface="Calibri"/>
              <a:cs typeface="Calibri"/>
            </a:endParaRPr>
          </a:p>
        </p:txBody>
      </p:sp>
      <p:sp>
        <p:nvSpPr>
          <p:cNvPr id="4" name="Rounded Rectangle 33">
            <a:extLst>
              <a:ext uri="{FF2B5EF4-FFF2-40B4-BE49-F238E27FC236}">
                <a16:creationId xmlns:a16="http://schemas.microsoft.com/office/drawing/2014/main" id="{65F24419-C678-9994-698C-27D4BC4DEEF2}"/>
              </a:ext>
            </a:extLst>
          </p:cNvPr>
          <p:cNvSpPr/>
          <p:nvPr/>
        </p:nvSpPr>
        <p:spPr>
          <a:xfrm>
            <a:off x="9073493" y="1126364"/>
            <a:ext cx="2761663" cy="4589314"/>
          </a:xfrm>
          <a:prstGeom prst="roundRect">
            <a:avLst/>
          </a:prstGeom>
          <a:noFill/>
          <a:ln w="38100">
            <a:solidFill>
              <a:srgbClr val="4F137B"/>
            </a:solidFill>
          </a:ln>
          <a:effectLst/>
        </p:spPr>
        <p:txBody>
          <a:bodyPr lIns="108000" tIns="72000" rIns="72000" bIns="72000" anchor="ctr"/>
          <a:lstStyle/>
          <a:p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C1348E-2DFF-EE1A-31B7-08F2613AE025}"/>
              </a:ext>
            </a:extLst>
          </p:cNvPr>
          <p:cNvSpPr txBox="1"/>
          <p:nvPr/>
        </p:nvSpPr>
        <p:spPr>
          <a:xfrm>
            <a:off x="9219799" y="1208474"/>
            <a:ext cx="2469048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24EA2"/>
                </a:solidFill>
                <a:latin typeface="Titillium" pitchFamily="2" charset="0"/>
                <a:ea typeface="Calibri"/>
                <a:cs typeface="Calibri"/>
              </a:rPr>
              <a:t>You are planning to incorporate the startup</a:t>
            </a:r>
          </a:p>
        </p:txBody>
      </p:sp>
      <p:pic>
        <p:nvPicPr>
          <p:cNvPr id="8" name="Obraz 3">
            <a:extLst>
              <a:ext uri="{FF2B5EF4-FFF2-40B4-BE49-F238E27FC236}">
                <a16:creationId xmlns:a16="http://schemas.microsoft.com/office/drawing/2014/main" id="{6B8EAF00-35D9-7C6E-8B1F-A71B1F10180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571378" y="1792778"/>
            <a:ext cx="1765891" cy="1660423"/>
          </a:xfrm>
          <a:prstGeom prst="rect">
            <a:avLst/>
          </a:prstGeom>
        </p:spPr>
      </p:pic>
      <p:pic>
        <p:nvPicPr>
          <p:cNvPr id="9" name="Picture 8" descr="A blue line drawing of a document and a gavel&#10;&#10;AI-generated content may be incorrect.">
            <a:extLst>
              <a:ext uri="{FF2B5EF4-FFF2-40B4-BE49-F238E27FC236}">
                <a16:creationId xmlns:a16="http://schemas.microsoft.com/office/drawing/2014/main" id="{1B78E670-22EE-1E7F-3262-ABBF0B29FF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3141" y="2128177"/>
            <a:ext cx="908441" cy="9109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644E14-7908-CB47-0127-A30AB12FCEE5}"/>
              </a:ext>
            </a:extLst>
          </p:cNvPr>
          <p:cNvSpPr txBox="1"/>
          <p:nvPr/>
        </p:nvSpPr>
        <p:spPr>
          <a:xfrm>
            <a:off x="9235888" y="3429000"/>
            <a:ext cx="2436168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in one of the eligible countries</a:t>
            </a:r>
            <a:r>
              <a:rPr lang="pl-PL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 </a:t>
            </a:r>
            <a:r>
              <a:rPr lang="pl-PL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in 2</a:t>
            </a:r>
            <a:r>
              <a:rPr lang="en-GB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02</a:t>
            </a:r>
            <a:r>
              <a:rPr lang="pl-PL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6</a:t>
            </a:r>
            <a:r>
              <a:rPr lang="en-GB" b="1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 </a:t>
            </a:r>
          </a:p>
          <a:p>
            <a:pPr algn="ctr">
              <a:defRPr/>
            </a:pPr>
            <a:endParaRPr lang="pl-PL" dirty="0">
              <a:solidFill>
                <a:srgbClr val="024EA2"/>
              </a:solidFill>
              <a:latin typeface="Titillium"/>
              <a:ea typeface="Calibri"/>
              <a:cs typeface="Calibri"/>
            </a:endParaRPr>
          </a:p>
          <a:p>
            <a:pPr algn="ctr">
              <a:defRPr/>
            </a:pPr>
            <a:r>
              <a:rPr lang="en-GB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This is an important </a:t>
            </a:r>
            <a:r>
              <a:rPr lang="en-GB" dirty="0" err="1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criteri</a:t>
            </a:r>
            <a:r>
              <a:rPr lang="pl-PL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on</a:t>
            </a:r>
            <a:r>
              <a:rPr lang="en-GB" dirty="0">
                <a:solidFill>
                  <a:srgbClr val="024EA2"/>
                </a:solidFill>
                <a:latin typeface="Titillium"/>
                <a:ea typeface="Calibri"/>
                <a:cs typeface="Calibri"/>
              </a:rPr>
              <a:t> for you to receive your prize at the end of the competition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2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7710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23D14-FC62-1473-D7D9-F8F94F972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mapa, atlas, tekst&#10;&#10;Zawartość wygenerowana przez AI może być niepoprawna.">
            <a:extLst>
              <a:ext uri="{FF2B5EF4-FFF2-40B4-BE49-F238E27FC236}">
                <a16:creationId xmlns:a16="http://schemas.microsoft.com/office/drawing/2014/main" id="{11CED742-CD48-3A20-4ABD-AB9624B8A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692" y="1282262"/>
            <a:ext cx="5909113" cy="4648200"/>
          </a:xfrm>
          <a:prstGeom prst="rect">
            <a:avLst/>
          </a:prstGeom>
        </p:spPr>
      </p:pic>
      <p:sp>
        <p:nvSpPr>
          <p:cNvPr id="6" name="Prostokąt z zaokrąglonym rogiem 6">
            <a:extLst>
              <a:ext uri="{FF2B5EF4-FFF2-40B4-BE49-F238E27FC236}">
                <a16:creationId xmlns:a16="http://schemas.microsoft.com/office/drawing/2014/main" id="{7FE8A07B-3297-DD0F-07DB-774E7E6F7001}"/>
              </a:ext>
            </a:extLst>
          </p:cNvPr>
          <p:cNvSpPr/>
          <p:nvPr/>
        </p:nvSpPr>
        <p:spPr>
          <a:xfrm flipH="1">
            <a:off x="0" y="5935579"/>
            <a:ext cx="12192000" cy="922420"/>
          </a:xfrm>
          <a:prstGeom prst="round1Rect">
            <a:avLst/>
          </a:prstGeom>
          <a:gradFill flip="none" rotWithShape="0">
            <a:gsLst>
              <a:gs pos="83000">
                <a:srgbClr val="031241"/>
              </a:gs>
              <a:gs pos="0">
                <a:srgbClr val="034E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F668D663-732D-D321-295B-94E6F61F8958}"/>
              </a:ext>
            </a:extLst>
          </p:cNvPr>
          <p:cNvSpPr txBox="1"/>
          <p:nvPr/>
        </p:nvSpPr>
        <p:spPr>
          <a:xfrm>
            <a:off x="307143" y="1631600"/>
            <a:ext cx="7032276" cy="34057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750" b="1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Titillium"/>
              </a:rPr>
              <a:t>EU Member States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E74393"/>
                </a:solidFill>
                <a:effectLst/>
                <a:uLnTx/>
                <a:uFillTx/>
                <a:latin typeface="Titillium"/>
              </a:rPr>
              <a:t>: 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</a:rPr>
              <a:t>Bulgaria, Croatia, </a:t>
            </a:r>
            <a:r>
              <a:rPr lang="en-GB">
                <a:solidFill>
                  <a:srgbClr val="142C79"/>
                </a:solidFill>
                <a:latin typeface="Titillium"/>
              </a:rPr>
              <a:t>Cyprus, 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</a:rPr>
              <a:t>Czechia, Estonia, Greece, </a:t>
            </a:r>
            <a:r>
              <a:rPr lang="en-GB">
                <a:solidFill>
                  <a:srgbClr val="142C79"/>
                </a:solidFill>
                <a:latin typeface="Titillium"/>
              </a:rPr>
              <a:t>Hungary, 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</a:rPr>
              <a:t>Italy,</a:t>
            </a:r>
            <a:r>
              <a:rPr lang="en-GB" sz="1750">
                <a:solidFill>
                  <a:srgbClr val="142C79"/>
                </a:solidFill>
                <a:latin typeface="Titillium"/>
              </a:rPr>
              <a:t> 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/>
              </a:rPr>
              <a:t> Latvia, Lithuania, Malta, Poland, Portugal, Romania, Slovenia, Slovakia</a:t>
            </a:r>
            <a:r>
              <a:rPr lang="en-GB" sz="1750">
                <a:solidFill>
                  <a:srgbClr val="142C79"/>
                </a:solidFill>
                <a:latin typeface="Titillium"/>
              </a:rPr>
              <a:t>, </a:t>
            </a:r>
            <a:r>
              <a:rPr lang="en-GB">
                <a:solidFill>
                  <a:srgbClr val="142C79"/>
                </a:solidFill>
                <a:latin typeface="Titillium"/>
              </a:rPr>
              <a:t>Spain</a:t>
            </a:r>
            <a:endParaRPr lang="pl-PL"/>
          </a:p>
          <a:p>
            <a:pPr marL="342900" marR="0" lvl="0" indent="-342900" algn="l" defTabSz="4572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750" b="1" i="0" u="none" strike="noStrike" kern="1200" cap="none" spc="0" normalizeH="0" baseline="0" noProof="0">
                <a:ln>
                  <a:noFill/>
                </a:ln>
                <a:solidFill>
                  <a:srgbClr val="73C3EE"/>
                </a:solidFill>
                <a:effectLst/>
                <a:uLnTx/>
                <a:uFillTx/>
                <a:latin typeface="Titillium" pitchFamily="2" charset="77"/>
              </a:rPr>
              <a:t>Outermost Regions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73C3EE"/>
                </a:solidFill>
                <a:effectLst/>
                <a:uLnTx/>
                <a:uFillTx/>
                <a:latin typeface="Titillium" pitchFamily="2" charset="77"/>
              </a:rPr>
              <a:t>: </a:t>
            </a:r>
            <a:r>
              <a:rPr kumimoji="0" lang="en-GB" sz="1750" b="0" i="0" u="none" strike="noStrike" kern="1200" cap="none" spc="0" normalizeH="0" baseline="0" noProof="0">
                <a:ln>
                  <a:noFill/>
                </a:ln>
                <a:solidFill>
                  <a:srgbClr val="142C79"/>
                </a:solidFill>
                <a:effectLst/>
                <a:uLnTx/>
                <a:uFillTx/>
                <a:latin typeface="Titillium" pitchFamily="2" charset="77"/>
              </a:rPr>
              <a:t>Guadeloupe, French Guiana, Réunion, Martinique, Mayotte and Saint-Martin (France), the Azores and Madeira (Portugal), and the Canary Islands (Spain)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sz="1750" b="1">
                <a:solidFill>
                  <a:srgbClr val="6BB845"/>
                </a:solidFill>
                <a:latin typeface="Titillium"/>
              </a:rPr>
              <a:t>Horizon Europe Associated Countries:</a:t>
            </a:r>
            <a:r>
              <a:rPr lang="en-GB" sz="1750" dirty="0">
                <a:solidFill>
                  <a:srgbClr val="6BB845"/>
                </a:solidFill>
                <a:latin typeface="Titillium"/>
              </a:rPr>
              <a:t> </a:t>
            </a:r>
            <a:r>
              <a:rPr lang="en-GB" sz="1750">
                <a:solidFill>
                  <a:srgbClr val="142C79"/>
                </a:solidFill>
                <a:latin typeface="Titillium"/>
              </a:rPr>
              <a:t>Albania</a:t>
            </a:r>
            <a:r>
              <a:rPr lang="pl-PL" sz="1750">
                <a:solidFill>
                  <a:srgbClr val="142C79"/>
                </a:solidFill>
                <a:latin typeface="Titillium"/>
              </a:rPr>
              <a:t>, </a:t>
            </a:r>
            <a:r>
              <a:rPr lang="pl-PL">
                <a:solidFill>
                  <a:srgbClr val="142C79"/>
                </a:solidFill>
                <a:latin typeface="Titillium"/>
              </a:rPr>
              <a:t>Armenia, </a:t>
            </a:r>
            <a:br>
              <a:rPr lang="pl-PL" dirty="0">
                <a:solidFill>
                  <a:srgbClr val="142C79"/>
                </a:solidFill>
                <a:latin typeface="Titillium"/>
              </a:rPr>
            </a:br>
            <a:r>
              <a:rPr lang="pl-PL" sz="1750">
                <a:solidFill>
                  <a:srgbClr val="142C79"/>
                </a:solidFill>
                <a:latin typeface="Titillium"/>
              </a:rPr>
              <a:t>Bosnia &amp; Herzegovina, Kosovo, </a:t>
            </a:r>
            <a:r>
              <a:rPr lang="en-GB">
                <a:solidFill>
                  <a:srgbClr val="142C79"/>
                </a:solidFill>
                <a:latin typeface="Titillium"/>
              </a:rPr>
              <a:t>Moldova, </a:t>
            </a:r>
            <a:r>
              <a:rPr lang="en-GB" sz="1750">
                <a:solidFill>
                  <a:srgbClr val="142C79"/>
                </a:solidFill>
                <a:latin typeface="Titillium"/>
              </a:rPr>
              <a:t>Montenegro, North Macedonia, Serbia, Türkiye, Ukraine</a:t>
            </a:r>
            <a:endParaRPr lang="pl-PL" sz="1750" b="0" i="0" u="none" strike="noStrike" kern="1200" cap="none" spc="0" normalizeH="0" baseline="0" noProof="0" dirty="0">
              <a:ln>
                <a:noFill/>
              </a:ln>
              <a:solidFill>
                <a:srgbClr val="142C79"/>
              </a:solidFill>
              <a:effectLst/>
              <a:uLnTx/>
              <a:uFillTx/>
              <a:latin typeface="Titillium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E74ACDA1-B243-5C8A-85B9-799A77608772}"/>
              </a:ext>
            </a:extLst>
          </p:cNvPr>
          <p:cNvSpPr txBox="1"/>
          <p:nvPr/>
        </p:nvSpPr>
        <p:spPr>
          <a:xfrm>
            <a:off x="453254" y="435573"/>
            <a:ext cx="87057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You can apply if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 one of the team members holds citizenship from one of the following countries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C5C2B-B7BA-DC09-8AF2-AE58395A9A4E}"/>
              </a:ext>
            </a:extLst>
          </p:cNvPr>
          <p:cNvSpPr txBox="1"/>
          <p:nvPr/>
        </p:nvSpPr>
        <p:spPr>
          <a:xfrm>
            <a:off x="307143" y="5929160"/>
            <a:ext cx="7922085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>
              <a:solidFill>
                <a:srgbClr val="024EA2"/>
              </a:solidFill>
              <a:latin typeface="-apple-system"/>
            </a:endParaRPr>
          </a:p>
          <a:p>
            <a:pPr>
              <a:defRPr/>
            </a:pPr>
            <a:r>
              <a:rPr kumimoji="0" lang="en-GB" sz="160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"/>
              </a:rPr>
              <a:t>(these are </a:t>
            </a:r>
            <a:r>
              <a:rPr lang="en-GB" sz="1600" i="1">
                <a:solidFill>
                  <a:schemeClr val="bg1"/>
                </a:solidFill>
                <a:latin typeface="Titillium"/>
              </a:rPr>
              <a:t>mostly but not exclusively the</a:t>
            </a:r>
            <a:r>
              <a:rPr kumimoji="0" lang="en-GB" sz="160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"/>
              </a:rPr>
              <a:t> EIT Regional Innovation Scheme-eligible countries</a:t>
            </a:r>
            <a:r>
              <a:rPr lang="en-GB" sz="1600" i="1">
                <a:solidFill>
                  <a:schemeClr val="bg1"/>
                </a:solidFill>
                <a:latin typeface="-apple-system"/>
                <a:cs typeface="Calibri"/>
              </a:rPr>
              <a:t>)</a:t>
            </a:r>
            <a:endParaRPr kumimoji="0" lang="en-GB" sz="1600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tillium" pitchFamily="2" charset="0"/>
              <a:ea typeface="+mn-ea"/>
              <a:cs typeface="+mn-cs"/>
            </a:endParaRPr>
          </a:p>
        </p:txBody>
      </p:sp>
      <p:pic>
        <p:nvPicPr>
          <p:cNvPr id="2" name="Obraz 1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DCDF328B-775D-5E51-A611-B70E9A053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437" y="6068610"/>
            <a:ext cx="3166347" cy="65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27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Łącznik prosty 22">
            <a:extLst>
              <a:ext uri="{FF2B5EF4-FFF2-40B4-BE49-F238E27FC236}">
                <a16:creationId xmlns:a16="http://schemas.microsoft.com/office/drawing/2014/main" id="{DDED9814-358A-B669-6845-FF703C0578EC}"/>
              </a:ext>
            </a:extLst>
          </p:cNvPr>
          <p:cNvCxnSpPr>
            <a:cxnSpLocks/>
          </p:cNvCxnSpPr>
          <p:nvPr/>
        </p:nvCxnSpPr>
        <p:spPr>
          <a:xfrm>
            <a:off x="747172" y="5187467"/>
            <a:ext cx="10817112" cy="0"/>
          </a:xfrm>
          <a:prstGeom prst="line">
            <a:avLst/>
          </a:prstGeom>
          <a:ln w="9525">
            <a:solidFill>
              <a:srgbClr val="034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ytuł 2">
            <a:extLst>
              <a:ext uri="{FF2B5EF4-FFF2-40B4-BE49-F238E27FC236}">
                <a16:creationId xmlns:a16="http://schemas.microsoft.com/office/drawing/2014/main" id="{FA5F7804-3EED-CE00-D1AA-028BEE15FAB1}"/>
              </a:ext>
            </a:extLst>
          </p:cNvPr>
          <p:cNvSpPr txBox="1">
            <a:spLocks/>
          </p:cNvSpPr>
          <p:nvPr/>
        </p:nvSpPr>
        <p:spPr>
          <a:xfrm>
            <a:off x="920526" y="2387350"/>
            <a:ext cx="2188089" cy="334246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Food &amp; </a:t>
            </a:r>
            <a:r>
              <a:rPr lang="en-GB" sz="18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Agritech</a:t>
            </a:r>
            <a:r>
              <a:rPr lang="en-GB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:</a:t>
            </a:r>
            <a:endParaRPr lang="en-GB" sz="1800" b="1" noProof="0" dirty="0">
              <a:solidFill>
                <a:srgbClr val="034EA2"/>
              </a:solidFill>
              <a:latin typeface="Titillium" pitchFamily="2" charset="0"/>
            </a:endParaRPr>
          </a:p>
        </p:txBody>
      </p:sp>
      <p:sp>
        <p:nvSpPr>
          <p:cNvPr id="43" name="Tytuł 2">
            <a:extLst>
              <a:ext uri="{FF2B5EF4-FFF2-40B4-BE49-F238E27FC236}">
                <a16:creationId xmlns:a16="http://schemas.microsoft.com/office/drawing/2014/main" id="{4FD8A4E4-F2F2-0E41-3007-73E5EE2B4249}"/>
              </a:ext>
            </a:extLst>
          </p:cNvPr>
          <p:cNvSpPr txBox="1">
            <a:spLocks/>
          </p:cNvSpPr>
          <p:nvPr/>
        </p:nvSpPr>
        <p:spPr>
          <a:xfrm>
            <a:off x="1486831" y="3110021"/>
            <a:ext cx="1621784" cy="355492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1800" b="1" noProof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Healthcare:</a:t>
            </a:r>
            <a:endParaRPr lang="en-GB" sz="1800" b="1" noProof="0">
              <a:solidFill>
                <a:srgbClr val="034EA2"/>
              </a:solidFill>
              <a:latin typeface="Titillium" pitchFamily="2" charset="0"/>
            </a:endParaRPr>
          </a:p>
        </p:txBody>
      </p:sp>
      <p:sp>
        <p:nvSpPr>
          <p:cNvPr id="44" name="Tytuł 2">
            <a:extLst>
              <a:ext uri="{FF2B5EF4-FFF2-40B4-BE49-F238E27FC236}">
                <a16:creationId xmlns:a16="http://schemas.microsoft.com/office/drawing/2014/main" id="{2030D27B-1EE7-BAEB-9024-453C2B6A2262}"/>
              </a:ext>
            </a:extLst>
          </p:cNvPr>
          <p:cNvSpPr txBox="1">
            <a:spLocks/>
          </p:cNvSpPr>
          <p:nvPr/>
        </p:nvSpPr>
        <p:spPr>
          <a:xfrm>
            <a:off x="5737411" y="3721140"/>
            <a:ext cx="3047062" cy="488080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18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Supporting</a:t>
            </a:r>
            <a:r>
              <a:rPr lang="pl-PL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</a:t>
            </a:r>
            <a:r>
              <a:rPr lang="pl-PL" sz="18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Maltese</a:t>
            </a:r>
            <a:r>
              <a:rPr lang="pl-PL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</a:t>
            </a:r>
            <a:r>
              <a:rPr lang="pl-PL" sz="18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Sartups</a:t>
            </a:r>
            <a:r>
              <a:rPr lang="pl-PL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and </a:t>
            </a:r>
            <a:r>
              <a:rPr lang="pl-PL" sz="18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Innovations</a:t>
            </a:r>
            <a:r>
              <a:rPr lang="pl-PL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:</a:t>
            </a:r>
            <a:br>
              <a:rPr lang="pl-PL" sz="18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</a:b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(</a:t>
            </a:r>
            <a:r>
              <a:rPr lang="pl-PL" sz="12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additional</a:t>
            </a: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</a:t>
            </a:r>
            <a:r>
              <a:rPr lang="pl-PL" sz="12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thematic</a:t>
            </a: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</a:t>
            </a:r>
            <a:r>
              <a:rPr lang="pl-PL" sz="12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agnostic</a:t>
            </a: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</a:t>
            </a:r>
            <a:r>
              <a:rPr lang="pl-PL" sz="12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category</a:t>
            </a: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for </a:t>
            </a:r>
            <a:r>
              <a:rPr lang="pl-PL" sz="1200" b="1" noProof="0" dirty="0" err="1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participants</a:t>
            </a:r>
            <a:r>
              <a:rPr lang="pl-PL" sz="1200" b="1" noProof="0" dirty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 from Malta) </a:t>
            </a:r>
            <a:endParaRPr lang="en-GB" sz="1200" b="1" noProof="0" dirty="0">
              <a:solidFill>
                <a:srgbClr val="034EA2"/>
              </a:solidFill>
              <a:latin typeface="Titillium" pitchFamily="2" charset="0"/>
            </a:endParaRPr>
          </a:p>
        </p:txBody>
      </p:sp>
      <p:sp>
        <p:nvSpPr>
          <p:cNvPr id="45" name="Tytuł 2">
            <a:extLst>
              <a:ext uri="{FF2B5EF4-FFF2-40B4-BE49-F238E27FC236}">
                <a16:creationId xmlns:a16="http://schemas.microsoft.com/office/drawing/2014/main" id="{8BE10E30-4375-C297-DE68-E85FB92AF75A}"/>
              </a:ext>
            </a:extLst>
          </p:cNvPr>
          <p:cNvSpPr txBox="1">
            <a:spLocks/>
          </p:cNvSpPr>
          <p:nvPr/>
        </p:nvSpPr>
        <p:spPr>
          <a:xfrm>
            <a:off x="233082" y="3834417"/>
            <a:ext cx="2875533" cy="862259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1800" b="1" noProof="0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Metals, minerals, advanced materials &amp; industrial side streams</a:t>
            </a:r>
            <a:r>
              <a:rPr lang="en-GB" sz="18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:</a:t>
            </a:r>
            <a:endParaRPr lang="en-GB" sz="1800" dirty="0">
              <a:solidFill>
                <a:srgbClr val="000000"/>
              </a:solidFill>
              <a:latin typeface="Titillium"/>
              <a:ea typeface="Calibri"/>
              <a:cs typeface="Calibri"/>
            </a:endParaRPr>
          </a:p>
          <a:p>
            <a:pPr algn="r"/>
            <a:endParaRPr lang="en-GB" sz="1800" b="1" noProof="0" dirty="0">
              <a:solidFill>
                <a:srgbClr val="034EA2"/>
              </a:solidFill>
              <a:latin typeface="Titillium" pitchFamily="2" charset="0"/>
              <a:ea typeface="Calibri"/>
              <a:cs typeface="Calibri"/>
            </a:endParaRPr>
          </a:p>
        </p:txBody>
      </p:sp>
      <p:sp>
        <p:nvSpPr>
          <p:cNvPr id="46" name="Tytuł 2">
            <a:extLst>
              <a:ext uri="{FF2B5EF4-FFF2-40B4-BE49-F238E27FC236}">
                <a16:creationId xmlns:a16="http://schemas.microsoft.com/office/drawing/2014/main" id="{028C7EFC-4FB5-EAF0-A9A0-4B9252D8951F}"/>
              </a:ext>
            </a:extLst>
          </p:cNvPr>
          <p:cNvSpPr txBox="1">
            <a:spLocks/>
          </p:cNvSpPr>
          <p:nvPr/>
        </p:nvSpPr>
        <p:spPr>
          <a:xfrm>
            <a:off x="6329082" y="2387350"/>
            <a:ext cx="2455391" cy="301336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1800" b="1" noProof="0">
                <a:solidFill>
                  <a:srgbClr val="034EA2"/>
                </a:solidFill>
                <a:latin typeface="Titillium" pitchFamily="2" charset="0"/>
                <a:ea typeface="Calibri"/>
                <a:cs typeface="Calibri"/>
              </a:rPr>
              <a:t>Energy &amp; Renewables:</a:t>
            </a:r>
            <a:endParaRPr lang="en-GB" sz="1800" b="1" noProof="0">
              <a:solidFill>
                <a:srgbClr val="034EA2"/>
              </a:solidFill>
              <a:latin typeface="Titillium" pitchFamily="2" charset="0"/>
            </a:endParaRPr>
          </a:p>
        </p:txBody>
      </p:sp>
      <p:sp>
        <p:nvSpPr>
          <p:cNvPr id="47" name="Tytuł 2">
            <a:extLst>
              <a:ext uri="{FF2B5EF4-FFF2-40B4-BE49-F238E27FC236}">
                <a16:creationId xmlns:a16="http://schemas.microsoft.com/office/drawing/2014/main" id="{D6B0A504-0B57-16B7-554C-9AFEAC65C64D}"/>
              </a:ext>
            </a:extLst>
          </p:cNvPr>
          <p:cNvSpPr txBox="1">
            <a:spLocks/>
          </p:cNvSpPr>
          <p:nvPr/>
        </p:nvSpPr>
        <p:spPr>
          <a:xfrm>
            <a:off x="5284865" y="3110021"/>
            <a:ext cx="3499608" cy="400044"/>
          </a:xfrm>
          <a:prstGeom prst="rect">
            <a:avLst/>
          </a:prstGeom>
        </p:spPr>
        <p:txBody>
          <a:bodyPr lIns="121920" tIns="60960" rIns="121920" bIns="60960" anchor="t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1800" b="1" noProof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Smart Cities &amp; Urban Mobility:</a:t>
            </a:r>
            <a:endParaRPr lang="en-GB" sz="1800" b="1" noProof="0">
              <a:solidFill>
                <a:srgbClr val="034EA2"/>
              </a:solidFill>
              <a:latin typeface="Titillium"/>
            </a:endParaRPr>
          </a:p>
        </p:txBody>
      </p:sp>
      <p:pic>
        <p:nvPicPr>
          <p:cNvPr id="50" name="Obraz 49" descr="Obraz zawierający Grafika, Czcionka, logo, zrzut ekranu&#10;&#10;Opis wygenerowany automatycznie">
            <a:extLst>
              <a:ext uri="{FF2B5EF4-FFF2-40B4-BE49-F238E27FC236}">
                <a16:creationId xmlns:a16="http://schemas.microsoft.com/office/drawing/2014/main" id="{12360FDF-2C50-C21F-9B8D-3591F94F4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473" y="2929562"/>
            <a:ext cx="2009880" cy="720000"/>
          </a:xfrm>
          <a:prstGeom prst="rect">
            <a:avLst/>
          </a:prstGeom>
        </p:spPr>
      </p:pic>
      <p:pic>
        <p:nvPicPr>
          <p:cNvPr id="53" name="Obraz 52" descr="Obraz zawierający Grafika, logo, Czcionka, zrzut ekranu&#10;&#10;Opis wygenerowany automatycznie">
            <a:extLst>
              <a:ext uri="{FF2B5EF4-FFF2-40B4-BE49-F238E27FC236}">
                <a16:creationId xmlns:a16="http://schemas.microsoft.com/office/drawing/2014/main" id="{45E4A9FB-42F2-FC13-0B58-7FA0B85ADC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011" y="2171113"/>
            <a:ext cx="1862937" cy="720000"/>
          </a:xfrm>
          <a:prstGeom prst="rect">
            <a:avLst/>
          </a:prstGeom>
        </p:spPr>
      </p:pic>
      <p:pic>
        <p:nvPicPr>
          <p:cNvPr id="54" name="Obraz 53" descr="Obraz zawierający Grafika, krąg, logo, Czcionka&#10;&#10;Opis wygenerowany automatycznie">
            <a:extLst>
              <a:ext uri="{FF2B5EF4-FFF2-40B4-BE49-F238E27FC236}">
                <a16:creationId xmlns:a16="http://schemas.microsoft.com/office/drawing/2014/main" id="{95794AEF-9F7D-16F2-5126-94B29434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0820" y="2171113"/>
            <a:ext cx="1193057" cy="720000"/>
          </a:xfrm>
          <a:prstGeom prst="rect">
            <a:avLst/>
          </a:prstGeom>
        </p:spPr>
      </p:pic>
      <p:pic>
        <p:nvPicPr>
          <p:cNvPr id="56" name="Obraz 55" descr="Obraz zawierający Grafika, Czcionka, logo, zrzut ekranu&#10;&#10;Opis wygenerowany automatycznie">
            <a:extLst>
              <a:ext uri="{FF2B5EF4-FFF2-40B4-BE49-F238E27FC236}">
                <a16:creationId xmlns:a16="http://schemas.microsoft.com/office/drawing/2014/main" id="{5788E2F7-DAA9-E531-CD0D-7E75C5B779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568" y="3658518"/>
            <a:ext cx="2120007" cy="758937"/>
          </a:xfrm>
          <a:prstGeom prst="rect">
            <a:avLst/>
          </a:prstGeom>
        </p:spPr>
      </p:pic>
      <p:pic>
        <p:nvPicPr>
          <p:cNvPr id="57" name="Obraz 56" descr="Obraz zawierający Grafika, Czcionka, logo, krąg&#10;&#10;Opis wygenerowany automatycznie">
            <a:extLst>
              <a:ext uri="{FF2B5EF4-FFF2-40B4-BE49-F238E27FC236}">
                <a16:creationId xmlns:a16="http://schemas.microsoft.com/office/drawing/2014/main" id="{B33FB6FF-0CD8-47BF-AB64-8762615E53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8568" y="2929562"/>
            <a:ext cx="1368595" cy="72000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2EFBEBE8-FDBA-A8C9-F38D-325217275545}"/>
              </a:ext>
            </a:extLst>
          </p:cNvPr>
          <p:cNvSpPr txBox="1"/>
          <p:nvPr/>
        </p:nvSpPr>
        <p:spPr>
          <a:xfrm>
            <a:off x="453254" y="435573"/>
            <a:ext cx="9605146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You can choose one of the cohorts available in </a:t>
            </a:r>
            <a:r>
              <a:rPr lang="en-GB" sz="3200" b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2026 EIT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 </a:t>
            </a:r>
            <a:r>
              <a:rPr kumimoji="0" lang="en-GB" sz="3200" b="1" i="0" u="none" strike="noStrike" kern="1200" cap="none" spc="0" normalizeH="0" baseline="0" noProof="0" err="1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Jumpstarter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/>
                <a:ea typeface="Calibri"/>
                <a:cs typeface="Calibri"/>
              </a:rPr>
              <a:t> edition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6AF944-3B98-43AF-9EF8-47702B4638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9979" y="3827417"/>
            <a:ext cx="1139233" cy="42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78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19">
            <a:extLst>
              <a:ext uri="{FF2B5EF4-FFF2-40B4-BE49-F238E27FC236}">
                <a16:creationId xmlns:a16="http://schemas.microsoft.com/office/drawing/2014/main" id="{8D6C9981-628D-9EAB-EC59-747F071185AB}"/>
              </a:ext>
            </a:extLst>
          </p:cNvPr>
          <p:cNvSpPr txBox="1"/>
          <p:nvPr/>
        </p:nvSpPr>
        <p:spPr>
          <a:xfrm>
            <a:off x="5968363" y="1054444"/>
            <a:ext cx="5939270" cy="42319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GB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New European Bauhaus </a:t>
            </a:r>
            <a:endParaRPr lang="pl-PL" sz="3600" b="1" dirty="0">
              <a:solidFill>
                <a:srgbClr val="034EA2"/>
              </a:solidFill>
              <a:latin typeface="Titillium"/>
              <a:ea typeface="Calibri"/>
              <a:cs typeface="Calibri"/>
            </a:endParaRPr>
          </a:p>
          <a:p>
            <a:r>
              <a:rPr lang="en-GB" sz="1500" b="1" dirty="0">
                <a:latin typeface="Titillium Web"/>
                <a:ea typeface="Calibri"/>
                <a:cs typeface="Times New Roman"/>
              </a:rPr>
              <a:t>NEB innovative</a:t>
            </a:r>
            <a:r>
              <a:rPr lang="en-GB" sz="1500" b="1" noProof="0" dirty="0">
                <a:latin typeface="Titillium Web"/>
                <a:ea typeface="Calibri"/>
                <a:cs typeface="Times New Roman"/>
              </a:rPr>
              <a:t> projects that address the </a:t>
            </a:r>
            <a:r>
              <a:rPr lang="en-GB" sz="1500" b="1" dirty="0" err="1">
                <a:latin typeface="Titillium Web"/>
                <a:ea typeface="Calibri"/>
                <a:cs typeface="Times New Roman"/>
              </a:rPr>
              <a:t>followin</a:t>
            </a:r>
            <a:r>
              <a:rPr lang="en-GB" sz="1500" b="1" dirty="0">
                <a:latin typeface="Titillium Web"/>
                <a:ea typeface="Calibri"/>
                <a:cs typeface="Times New Roman"/>
              </a:rPr>
              <a:t> challenges</a:t>
            </a:r>
            <a:r>
              <a:rPr lang="en-GB" sz="1500" b="1" noProof="0" dirty="0">
                <a:latin typeface="Titillium Web"/>
                <a:ea typeface="Calibri"/>
                <a:cs typeface="Times New Roman"/>
              </a:rPr>
              <a:t>:</a:t>
            </a:r>
            <a:endParaRPr lang="en-GB" sz="2000" b="1" noProof="0" dirty="0">
              <a:latin typeface="Titillium"/>
              <a:ea typeface="Calibri"/>
              <a:cs typeface="Calibri"/>
            </a:endParaRPr>
          </a:p>
          <a:p>
            <a:endParaRPr lang="en-GB" sz="1500" b="1" noProof="0" dirty="0">
              <a:latin typeface="Titillium Web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en-GB" sz="1550" b="1" noProof="0" dirty="0">
                <a:latin typeface="Titillium Web"/>
                <a:ea typeface="Calibri"/>
                <a:cs typeface="Times New Roman"/>
              </a:rPr>
              <a:t>Affordable and Accessible Housing: </a:t>
            </a:r>
            <a:r>
              <a:rPr lang="en-GB" sz="1550" noProof="0" dirty="0">
                <a:latin typeface="Titillium Web"/>
                <a:ea typeface="Calibri"/>
                <a:cs typeface="Times New Roman"/>
              </a:rPr>
              <a:t>Develop sustainable and innovative housing solutions that cater to diverse needs and budgets, ensuring that everyone has access to comfortable living spaces.</a:t>
            </a:r>
          </a:p>
          <a:p>
            <a:pPr lvl="2"/>
            <a:endParaRPr lang="en-GB" sz="2400" noProof="0" dirty="0">
              <a:latin typeface="Titillium Web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en-GB" sz="1550" b="1" noProof="0" dirty="0">
                <a:latin typeface="Titillium Web"/>
                <a:ea typeface="Calibri"/>
                <a:cs typeface="Times New Roman"/>
              </a:rPr>
              <a:t>Circularity of Materials: </a:t>
            </a:r>
            <a:r>
              <a:rPr lang="en-GB" sz="1550" noProof="0" dirty="0">
                <a:latin typeface="Titillium Web"/>
                <a:ea typeface="Calibri"/>
                <a:cs typeface="Times New Roman"/>
              </a:rPr>
              <a:t>Explore new and sustainable ways to utilize materials, reducing waste and promoting a circular economy.</a:t>
            </a:r>
          </a:p>
          <a:p>
            <a:pPr lvl="2"/>
            <a:endParaRPr lang="en-GB" sz="2400" noProof="0" dirty="0">
              <a:latin typeface="Titillium Web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en-GB" sz="1550" b="1" noProof="0" dirty="0">
                <a:latin typeface="Titillium Web"/>
                <a:ea typeface="Calibri"/>
                <a:cs typeface="Times New Roman"/>
              </a:rPr>
              <a:t>Enhanced Living Experience: </a:t>
            </a:r>
            <a:r>
              <a:rPr lang="en-GB" sz="1550" noProof="0" dirty="0">
                <a:latin typeface="Titillium Web"/>
                <a:ea typeface="Calibri"/>
                <a:cs typeface="Times New Roman"/>
              </a:rPr>
              <a:t>Create inviting, functional, and community-oriented public spaces that promote well-being and belonging.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52C99EC-DCA5-0369-A782-9CECDF070FF3}"/>
              </a:ext>
            </a:extLst>
          </p:cNvPr>
          <p:cNvSpPr txBox="1"/>
          <p:nvPr/>
        </p:nvSpPr>
        <p:spPr>
          <a:xfrm>
            <a:off x="453254" y="435573"/>
            <a:ext cx="96051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pl-PL" sz="3200" b="1" i="0" u="none" strike="noStrike" kern="1200" cap="none" spc="0" normalizeH="0" baseline="0" noProof="0" err="1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Additional</a:t>
            </a:r>
            <a:r>
              <a:rPr kumimoji="0" lang="pl-PL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 Focus (</a:t>
            </a:r>
            <a:r>
              <a:rPr kumimoji="0" lang="pl-PL" sz="3200" b="1" i="0" u="none" strike="noStrike" kern="1200" cap="none" spc="0" normalizeH="0" baseline="0" noProof="0" err="1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special</a:t>
            </a:r>
            <a:r>
              <a:rPr kumimoji="0" lang="pl-PL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 </a:t>
            </a:r>
            <a:r>
              <a:rPr kumimoji="0" lang="pl-PL" sz="3200" b="1" i="0" u="none" strike="noStrike" kern="1200" cap="none" spc="0" normalizeH="0" baseline="0" noProof="0" err="1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prizes</a:t>
            </a:r>
            <a:r>
              <a:rPr kumimoji="0" lang="pl-PL" sz="3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tillium" pitchFamily="2" charset="0"/>
                <a:ea typeface="Calibri"/>
                <a:cs typeface="Calibri"/>
              </a:rPr>
              <a:t>) on:</a:t>
            </a:r>
            <a:endParaRPr kumimoji="0" lang="en-GB" sz="32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Titillium" pitchFamily="2" charset="0"/>
              <a:ea typeface="Calibri"/>
              <a:cs typeface="Calibri"/>
            </a:endParaRPr>
          </a:p>
        </p:txBody>
      </p:sp>
      <p:pic>
        <p:nvPicPr>
          <p:cNvPr id="26" name="Picture 25" descr="A blue line drawing of a tree and a fence&#10;&#10;AI-generated content may be incorrect.">
            <a:extLst>
              <a:ext uri="{FF2B5EF4-FFF2-40B4-BE49-F238E27FC236}">
                <a16:creationId xmlns:a16="http://schemas.microsoft.com/office/drawing/2014/main" id="{E1DD8ECF-5684-3912-699D-3B53D17D6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492" y="4401024"/>
            <a:ext cx="660048" cy="660048"/>
          </a:xfrm>
          <a:prstGeom prst="rect">
            <a:avLst/>
          </a:prstGeom>
        </p:spPr>
      </p:pic>
      <p:pic>
        <p:nvPicPr>
          <p:cNvPr id="28" name="Picture 27" descr="A purple squares with black background&#10;&#10;AI-generated content may be incorrect.">
            <a:extLst>
              <a:ext uri="{FF2B5EF4-FFF2-40B4-BE49-F238E27FC236}">
                <a16:creationId xmlns:a16="http://schemas.microsoft.com/office/drawing/2014/main" id="{73D0E4E2-6B36-EF65-2D62-000530123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492" y="3304962"/>
            <a:ext cx="660048" cy="660048"/>
          </a:xfrm>
          <a:prstGeom prst="rect">
            <a:avLst/>
          </a:prstGeom>
        </p:spPr>
      </p:pic>
      <p:pic>
        <p:nvPicPr>
          <p:cNvPr id="30" name="Picture 29" descr="A pink line art of a house&#10;&#10;AI-generated content may be incorrect.">
            <a:extLst>
              <a:ext uri="{FF2B5EF4-FFF2-40B4-BE49-F238E27FC236}">
                <a16:creationId xmlns:a16="http://schemas.microsoft.com/office/drawing/2014/main" id="{79F21553-AF33-08E2-3A9F-C790EC438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492" y="2051606"/>
            <a:ext cx="660048" cy="660048"/>
          </a:xfrm>
          <a:prstGeom prst="rect">
            <a:avLst/>
          </a:prstGeom>
        </p:spPr>
      </p:pic>
      <p:sp>
        <p:nvSpPr>
          <p:cNvPr id="9" name="pole tekstowe 19">
            <a:extLst>
              <a:ext uri="{FF2B5EF4-FFF2-40B4-BE49-F238E27FC236}">
                <a16:creationId xmlns:a16="http://schemas.microsoft.com/office/drawing/2014/main" id="{09905A17-333A-30CA-CFE3-56C87BE28CE3}"/>
              </a:ext>
            </a:extLst>
          </p:cNvPr>
          <p:cNvSpPr txBox="1"/>
          <p:nvPr/>
        </p:nvSpPr>
        <p:spPr>
          <a:xfrm>
            <a:off x="543691" y="1029701"/>
            <a:ext cx="5424673" cy="19928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pl-PL" sz="3600" b="1" dirty="0" err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Rebuild</a:t>
            </a:r>
            <a:r>
              <a:rPr lang="pl-PL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 </a:t>
            </a:r>
            <a:r>
              <a:rPr lang="pl-PL" sz="3600" b="1" dirty="0" err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Ukraine</a:t>
            </a:r>
            <a:r>
              <a:rPr lang="pl-PL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 </a:t>
            </a:r>
            <a:r>
              <a:rPr lang="pl-PL" sz="3600" b="1" dirty="0" err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efforts</a:t>
            </a:r>
            <a:endParaRPr lang="pl-PL" sz="3600" b="1" dirty="0">
              <a:solidFill>
                <a:srgbClr val="034EA2"/>
              </a:solidFill>
              <a:latin typeface="Titillium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pl-PL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EU </a:t>
            </a:r>
            <a:r>
              <a:rPr lang="pl-PL" sz="3600" b="1" dirty="0" err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Outermost</a:t>
            </a:r>
            <a:r>
              <a:rPr lang="pl-PL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 Regions</a:t>
            </a:r>
          </a:p>
          <a:p>
            <a:pPr marL="342900" indent="-342900">
              <a:buFont typeface="Arial"/>
              <a:buChar char="•"/>
            </a:pPr>
            <a:r>
              <a:rPr lang="pl-PL" sz="3600" b="1" dirty="0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Western </a:t>
            </a:r>
            <a:r>
              <a:rPr lang="pl-PL" sz="3600" b="1" dirty="0" err="1">
                <a:solidFill>
                  <a:srgbClr val="034EA2"/>
                </a:solidFill>
                <a:latin typeface="Titillium"/>
                <a:ea typeface="Calibri"/>
                <a:cs typeface="Calibri"/>
              </a:rPr>
              <a:t>Balkans</a:t>
            </a:r>
            <a:endParaRPr lang="en-GB" sz="3600" b="1" dirty="0">
              <a:solidFill>
                <a:srgbClr val="034EA2"/>
              </a:solidFill>
              <a:latin typeface="Titillium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GB" sz="1550" noProof="0" dirty="0">
              <a:latin typeface="Titillium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30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 descr="A stack of boxes with images of people wearing virtual reality headsets&#10;&#10;Description automatically generated">
            <a:extLst>
              <a:ext uri="{FF2B5EF4-FFF2-40B4-BE49-F238E27FC236}">
                <a16:creationId xmlns:a16="http://schemas.microsoft.com/office/drawing/2014/main" id="{D09B1CCE-0095-BEE6-A677-25AE64B158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5" t="16903" r="3335" b="46436"/>
          <a:stretch/>
        </p:blipFill>
        <p:spPr>
          <a:xfrm>
            <a:off x="0" y="1"/>
            <a:ext cx="12192000" cy="6858000"/>
          </a:xfrm>
          <a:prstGeom prst="round2DiagRect">
            <a:avLst>
              <a:gd name="adj1" fmla="val 0"/>
              <a:gd name="adj2" fmla="val 0"/>
            </a:avLst>
          </a:prstGeom>
        </p:spPr>
      </p:pic>
      <p:sp>
        <p:nvSpPr>
          <p:cNvPr id="4" name="TextBox 19">
            <a:extLst>
              <a:ext uri="{FF2B5EF4-FFF2-40B4-BE49-F238E27FC236}">
                <a16:creationId xmlns:a16="http://schemas.microsoft.com/office/drawing/2014/main" id="{748B6212-B606-A281-417F-530DF17C3D64}"/>
              </a:ext>
            </a:extLst>
          </p:cNvPr>
          <p:cNvSpPr txBox="1"/>
          <p:nvPr/>
        </p:nvSpPr>
        <p:spPr>
          <a:xfrm>
            <a:off x="869003" y="2193947"/>
            <a:ext cx="82595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How does </a:t>
            </a:r>
          </a:p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EIT Jumpstarter </a:t>
            </a:r>
          </a:p>
          <a:p>
            <a:r>
              <a:rPr lang="en-GB" sz="4400">
                <a:solidFill>
                  <a:schemeClr val="bg1"/>
                </a:solidFill>
                <a:latin typeface="Titillium Bd" panose="00000800000000000000" pitchFamily="2" charset="0"/>
              </a:rPr>
              <a:t>work?</a:t>
            </a:r>
            <a:endParaRPr lang="en-GB" sz="3600">
              <a:solidFill>
                <a:schemeClr val="bg1"/>
              </a:solidFill>
              <a:latin typeface="Titillium Bd" panose="00000800000000000000" pitchFamily="2" charset="0"/>
            </a:endParaRPr>
          </a:p>
        </p:txBody>
      </p:sp>
      <p:pic>
        <p:nvPicPr>
          <p:cNvPr id="3" name="Obraz 2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DB917C47-3D79-F2E6-788F-2B47B51E1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03" y="400087"/>
            <a:ext cx="3995605" cy="82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242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 2013–2022">
  <a:themeElements>
    <a:clrScheme name="Motyw pakietu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55f5355-0012-46ba-b963-aab617e9bae3">
      <Terms xmlns="http://schemas.microsoft.com/office/infopath/2007/PartnerControls"/>
    </lcf76f155ced4ddcb4097134ff3c332f>
    <TaxCatchAll xmlns="9f6fda97-43c4-488b-b48f-d33e6e981c2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40281417DAA439C605713688CBBDE" ma:contentTypeVersion="12" ma:contentTypeDescription="Create a new document." ma:contentTypeScope="" ma:versionID="29e82fb9af9f9a70895e79f24975afe0">
  <xsd:schema xmlns:xsd="http://www.w3.org/2001/XMLSchema" xmlns:xs="http://www.w3.org/2001/XMLSchema" xmlns:p="http://schemas.microsoft.com/office/2006/metadata/properties" xmlns:ns2="c55f5355-0012-46ba-b963-aab617e9bae3" xmlns:ns3="9f6fda97-43c4-488b-b48f-d33e6e981c21" targetNamespace="http://schemas.microsoft.com/office/2006/metadata/properties" ma:root="true" ma:fieldsID="b3d8aa0164b4e81fa11b42220e346e5b" ns2:_="" ns3:_="">
    <xsd:import namespace="c55f5355-0012-46ba-b963-aab617e9bae3"/>
    <xsd:import namespace="9f6fda97-43c4-488b-b48f-d33e6e981c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5f5355-0012-46ba-b963-aab617e9ba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33c03a4-c9df-4f0e-bd2f-4f61b797a9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fda97-43c4-488b-b48f-d33e6e981c2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4190cc-cd70-4709-95cb-7fff2eeb510c}" ma:internalName="TaxCatchAll" ma:showField="CatchAllData" ma:web="9f6fda97-43c4-488b-b48f-d33e6e981c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952DB0-1388-4C9D-A4E9-7F1EE3193179}">
  <ds:schemaRefs>
    <ds:schemaRef ds:uri="ff9db039-8f50-460f-80fe-202f07da4a2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c55f5355-0012-46ba-b963-aab617e9bae3"/>
    <ds:schemaRef ds:uri="9f6fda97-43c4-488b-b48f-d33e6e981c21"/>
  </ds:schemaRefs>
</ds:datastoreItem>
</file>

<file path=customXml/itemProps2.xml><?xml version="1.0" encoding="utf-8"?>
<ds:datastoreItem xmlns:ds="http://schemas.openxmlformats.org/officeDocument/2006/customXml" ds:itemID="{33EBBE65-FBFD-4310-8FBE-DC2CFD7231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CED730-32E0-46EF-968E-9C897D1CDF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5f5355-0012-46ba-b963-aab617e9bae3"/>
    <ds:schemaRef ds:uri="9f6fda97-43c4-488b-b48f-d33e6e981c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84</TotalTime>
  <Words>1357</Words>
  <Application>Microsoft Office PowerPoint</Application>
  <PresentationFormat>Panoramiczny</PresentationFormat>
  <Paragraphs>244</Paragraphs>
  <Slides>23</Slides>
  <Notes>10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Motyw pakietu Office 2013–2022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adam.strzelecki@eitfood.eu</dc:creator>
  <cp:lastModifiedBy>Adam Strzelecki</cp:lastModifiedBy>
  <cp:revision>86</cp:revision>
  <dcterms:created xsi:type="dcterms:W3CDTF">2024-11-05T16:51:34Z</dcterms:created>
  <dcterms:modified xsi:type="dcterms:W3CDTF">2026-05-07T07:58:30Z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0x010100F3E40281417DAA439C605713688CBBDE</vt:lpwstr>
  </property>
  <property fmtid="{D5CDD505-2E9C-101B-9397-08002B2CF9AE}" pid="3" name="MediaServiceImageTags">
    <vt:lpwstr/>
  </property>
</Properties>
</file>